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1"/>
  </p:notesMasterIdLst>
  <p:sldIdLst>
    <p:sldId id="256" r:id="rId2"/>
    <p:sldId id="285" r:id="rId3"/>
    <p:sldId id="282" r:id="rId4"/>
    <p:sldId id="276" r:id="rId5"/>
    <p:sldId id="284" r:id="rId6"/>
    <p:sldId id="286" r:id="rId7"/>
    <p:sldId id="287" r:id="rId8"/>
    <p:sldId id="288" r:id="rId9"/>
    <p:sldId id="322" r:id="rId10"/>
    <p:sldId id="318" r:id="rId11"/>
    <p:sldId id="354" r:id="rId12"/>
    <p:sldId id="356" r:id="rId13"/>
    <p:sldId id="358" r:id="rId14"/>
    <p:sldId id="360" r:id="rId15"/>
    <p:sldId id="362" r:id="rId16"/>
    <p:sldId id="363" r:id="rId17"/>
    <p:sldId id="364" r:id="rId18"/>
    <p:sldId id="366" r:id="rId19"/>
    <p:sldId id="274" r:id="rId20"/>
    <p:sldId id="333" r:id="rId21"/>
    <p:sldId id="334" r:id="rId22"/>
    <p:sldId id="348" r:id="rId23"/>
    <p:sldId id="335" r:id="rId24"/>
    <p:sldId id="342" r:id="rId25"/>
    <p:sldId id="275" r:id="rId26"/>
    <p:sldId id="324" r:id="rId27"/>
    <p:sldId id="367" r:id="rId28"/>
    <p:sldId id="368" r:id="rId29"/>
    <p:sldId id="294" r:id="rId30"/>
    <p:sldId id="295" r:id="rId31"/>
    <p:sldId id="344" r:id="rId32"/>
    <p:sldId id="349" r:id="rId33"/>
    <p:sldId id="350" r:id="rId34"/>
    <p:sldId id="351" r:id="rId35"/>
    <p:sldId id="352" r:id="rId36"/>
    <p:sldId id="296" r:id="rId37"/>
    <p:sldId id="298" r:id="rId38"/>
    <p:sldId id="297" r:id="rId39"/>
    <p:sldId id="369" r:id="rId4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755" autoAdjust="0"/>
  </p:normalViewPr>
  <p:slideViewPr>
    <p:cSldViewPr snapToGrid="0">
      <p:cViewPr varScale="1">
        <p:scale>
          <a:sx n="98" d="100"/>
          <a:sy n="98" d="100"/>
        </p:scale>
        <p:origin x="1656"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E123C1-4686-45F4-9A91-4E8F17869DD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7D2FBFAF-10D2-4F81-B399-48055E6389D3}">
      <dgm:prSet/>
      <dgm:spPr/>
      <dgm:t>
        <a:bodyPr/>
        <a:lstStyle/>
        <a:p>
          <a:r>
            <a:rPr lang="en-US"/>
            <a:t>Churn Analysis</a:t>
          </a:r>
        </a:p>
      </dgm:t>
    </dgm:pt>
    <dgm:pt modelId="{67D1FE31-6165-4181-96E8-1FC69D5802BD}" type="parTrans" cxnId="{20E466BB-3E98-4FFB-94BB-D168BF59B44C}">
      <dgm:prSet/>
      <dgm:spPr/>
      <dgm:t>
        <a:bodyPr/>
        <a:lstStyle/>
        <a:p>
          <a:endParaRPr lang="en-US"/>
        </a:p>
      </dgm:t>
    </dgm:pt>
    <dgm:pt modelId="{08CE9C27-8502-4F66-BF50-66D8B2A78BEE}" type="sibTrans" cxnId="{20E466BB-3E98-4FFB-94BB-D168BF59B44C}">
      <dgm:prSet/>
      <dgm:spPr/>
      <dgm:t>
        <a:bodyPr/>
        <a:lstStyle/>
        <a:p>
          <a:endParaRPr lang="en-US"/>
        </a:p>
      </dgm:t>
    </dgm:pt>
    <dgm:pt modelId="{B4478854-23FE-4E78-90E0-17DC481CA88E}">
      <dgm:prSet/>
      <dgm:spPr/>
      <dgm:t>
        <a:bodyPr/>
        <a:lstStyle/>
        <a:p>
          <a:r>
            <a:rPr lang="en-US"/>
            <a:t>Which customer is most likely to go to a competitor?</a:t>
          </a:r>
        </a:p>
      </dgm:t>
    </dgm:pt>
    <dgm:pt modelId="{69639946-7794-46D0-8D73-FFCD1FA91CC5}" type="parTrans" cxnId="{D73258A4-9A38-46D0-A51F-0A4CF54A0724}">
      <dgm:prSet/>
      <dgm:spPr/>
      <dgm:t>
        <a:bodyPr/>
        <a:lstStyle/>
        <a:p>
          <a:endParaRPr lang="en-US"/>
        </a:p>
      </dgm:t>
    </dgm:pt>
    <dgm:pt modelId="{030925B4-51DE-4116-B225-1B862FBF3782}" type="sibTrans" cxnId="{D73258A4-9A38-46D0-A51F-0A4CF54A0724}">
      <dgm:prSet/>
      <dgm:spPr/>
      <dgm:t>
        <a:bodyPr/>
        <a:lstStyle/>
        <a:p>
          <a:endParaRPr lang="en-US"/>
        </a:p>
      </dgm:t>
    </dgm:pt>
    <dgm:pt modelId="{BA54D447-4A28-4806-860D-0ECC31710A59}">
      <dgm:prSet/>
      <dgm:spPr/>
      <dgm:t>
        <a:bodyPr/>
        <a:lstStyle/>
        <a:p>
          <a:r>
            <a:rPr lang="en-US"/>
            <a:t>Cross-selling</a:t>
          </a:r>
        </a:p>
      </dgm:t>
    </dgm:pt>
    <dgm:pt modelId="{9E3DB505-224A-49E4-8007-A74B6627FEDA}" type="parTrans" cxnId="{736619CD-A8CE-4A07-B4B5-063BA7CCCAD9}">
      <dgm:prSet/>
      <dgm:spPr/>
      <dgm:t>
        <a:bodyPr/>
        <a:lstStyle/>
        <a:p>
          <a:endParaRPr lang="en-US"/>
        </a:p>
      </dgm:t>
    </dgm:pt>
    <dgm:pt modelId="{2D45D9E2-40CD-4687-8BCC-91DF88BE6104}" type="sibTrans" cxnId="{736619CD-A8CE-4A07-B4B5-063BA7CCCAD9}">
      <dgm:prSet/>
      <dgm:spPr/>
      <dgm:t>
        <a:bodyPr/>
        <a:lstStyle/>
        <a:p>
          <a:endParaRPr lang="en-US"/>
        </a:p>
      </dgm:t>
    </dgm:pt>
    <dgm:pt modelId="{1A6F2DC9-8E6C-453C-99B2-9F29E42E79CB}">
      <dgm:prSet/>
      <dgm:spPr/>
      <dgm:t>
        <a:bodyPr/>
        <a:lstStyle/>
        <a:p>
          <a:r>
            <a:rPr lang="en-US"/>
            <a:t>What products are customers likely to purchase?</a:t>
          </a:r>
        </a:p>
      </dgm:t>
    </dgm:pt>
    <dgm:pt modelId="{890AD30F-206D-4D3D-8A15-6F47279BFDF5}" type="parTrans" cxnId="{E91B5262-4800-42ED-8CAC-FDFB18E47E5F}">
      <dgm:prSet/>
      <dgm:spPr/>
      <dgm:t>
        <a:bodyPr/>
        <a:lstStyle/>
        <a:p>
          <a:endParaRPr lang="en-US"/>
        </a:p>
      </dgm:t>
    </dgm:pt>
    <dgm:pt modelId="{2984753C-64F1-492C-B5CA-67C3C57792A6}" type="sibTrans" cxnId="{E91B5262-4800-42ED-8CAC-FDFB18E47E5F}">
      <dgm:prSet/>
      <dgm:spPr/>
      <dgm:t>
        <a:bodyPr/>
        <a:lstStyle/>
        <a:p>
          <a:endParaRPr lang="en-US"/>
        </a:p>
      </dgm:t>
    </dgm:pt>
    <dgm:pt modelId="{1008F67C-C729-F74E-8369-5DBF017DB505}" type="pres">
      <dgm:prSet presAssocID="{F6E123C1-4686-45F4-9A91-4E8F17869DDA}" presName="linear" presStyleCnt="0">
        <dgm:presLayoutVars>
          <dgm:animLvl val="lvl"/>
          <dgm:resizeHandles val="exact"/>
        </dgm:presLayoutVars>
      </dgm:prSet>
      <dgm:spPr/>
    </dgm:pt>
    <dgm:pt modelId="{C24958F1-F753-E742-96CD-49B1AEF7E74B}" type="pres">
      <dgm:prSet presAssocID="{7D2FBFAF-10D2-4F81-B399-48055E6389D3}" presName="parentText" presStyleLbl="node1" presStyleIdx="0" presStyleCnt="2">
        <dgm:presLayoutVars>
          <dgm:chMax val="0"/>
          <dgm:bulletEnabled val="1"/>
        </dgm:presLayoutVars>
      </dgm:prSet>
      <dgm:spPr/>
    </dgm:pt>
    <dgm:pt modelId="{3123BC0F-759B-624A-8454-F0B0A2543C10}" type="pres">
      <dgm:prSet presAssocID="{7D2FBFAF-10D2-4F81-B399-48055E6389D3}" presName="childText" presStyleLbl="revTx" presStyleIdx="0" presStyleCnt="2">
        <dgm:presLayoutVars>
          <dgm:bulletEnabled val="1"/>
        </dgm:presLayoutVars>
      </dgm:prSet>
      <dgm:spPr/>
    </dgm:pt>
    <dgm:pt modelId="{0006031C-AB25-4340-BA8A-835F74CF5E06}" type="pres">
      <dgm:prSet presAssocID="{BA54D447-4A28-4806-860D-0ECC31710A59}" presName="parentText" presStyleLbl="node1" presStyleIdx="1" presStyleCnt="2">
        <dgm:presLayoutVars>
          <dgm:chMax val="0"/>
          <dgm:bulletEnabled val="1"/>
        </dgm:presLayoutVars>
      </dgm:prSet>
      <dgm:spPr/>
    </dgm:pt>
    <dgm:pt modelId="{1759394F-245D-9A41-90EF-82F86736CAF9}" type="pres">
      <dgm:prSet presAssocID="{BA54D447-4A28-4806-860D-0ECC31710A59}" presName="childText" presStyleLbl="revTx" presStyleIdx="1" presStyleCnt="2">
        <dgm:presLayoutVars>
          <dgm:bulletEnabled val="1"/>
        </dgm:presLayoutVars>
      </dgm:prSet>
      <dgm:spPr/>
    </dgm:pt>
  </dgm:ptLst>
  <dgm:cxnLst>
    <dgm:cxn modelId="{DBFD1611-1E16-0746-A8BB-7B7E419AAC66}" type="presOf" srcId="{7D2FBFAF-10D2-4F81-B399-48055E6389D3}" destId="{C24958F1-F753-E742-96CD-49B1AEF7E74B}" srcOrd="0" destOrd="0" presId="urn:microsoft.com/office/officeart/2005/8/layout/vList2"/>
    <dgm:cxn modelId="{E91B5262-4800-42ED-8CAC-FDFB18E47E5F}" srcId="{BA54D447-4A28-4806-860D-0ECC31710A59}" destId="{1A6F2DC9-8E6C-453C-99B2-9F29E42E79CB}" srcOrd="0" destOrd="0" parTransId="{890AD30F-206D-4D3D-8A15-6F47279BFDF5}" sibTransId="{2984753C-64F1-492C-B5CA-67C3C57792A6}"/>
    <dgm:cxn modelId="{DA2FD963-187B-DD44-AC92-B8FA7D4C2CF3}" type="presOf" srcId="{1A6F2DC9-8E6C-453C-99B2-9F29E42E79CB}" destId="{1759394F-245D-9A41-90EF-82F86736CAF9}" srcOrd="0" destOrd="0" presId="urn:microsoft.com/office/officeart/2005/8/layout/vList2"/>
    <dgm:cxn modelId="{11786170-B539-794A-9C3A-5055423D71A3}" type="presOf" srcId="{B4478854-23FE-4E78-90E0-17DC481CA88E}" destId="{3123BC0F-759B-624A-8454-F0B0A2543C10}" srcOrd="0" destOrd="0" presId="urn:microsoft.com/office/officeart/2005/8/layout/vList2"/>
    <dgm:cxn modelId="{0F60618E-09E8-314F-B6C7-39DDE9A476F1}" type="presOf" srcId="{BA54D447-4A28-4806-860D-0ECC31710A59}" destId="{0006031C-AB25-4340-BA8A-835F74CF5E06}" srcOrd="0" destOrd="0" presId="urn:microsoft.com/office/officeart/2005/8/layout/vList2"/>
    <dgm:cxn modelId="{D73258A4-9A38-46D0-A51F-0A4CF54A0724}" srcId="{7D2FBFAF-10D2-4F81-B399-48055E6389D3}" destId="{B4478854-23FE-4E78-90E0-17DC481CA88E}" srcOrd="0" destOrd="0" parTransId="{69639946-7794-46D0-8D73-FFCD1FA91CC5}" sibTransId="{030925B4-51DE-4116-B225-1B862FBF3782}"/>
    <dgm:cxn modelId="{20E466BB-3E98-4FFB-94BB-D168BF59B44C}" srcId="{F6E123C1-4686-45F4-9A91-4E8F17869DDA}" destId="{7D2FBFAF-10D2-4F81-B399-48055E6389D3}" srcOrd="0" destOrd="0" parTransId="{67D1FE31-6165-4181-96E8-1FC69D5802BD}" sibTransId="{08CE9C27-8502-4F66-BF50-66D8B2A78BEE}"/>
    <dgm:cxn modelId="{736619CD-A8CE-4A07-B4B5-063BA7CCCAD9}" srcId="{F6E123C1-4686-45F4-9A91-4E8F17869DDA}" destId="{BA54D447-4A28-4806-860D-0ECC31710A59}" srcOrd="1" destOrd="0" parTransId="{9E3DB505-224A-49E4-8007-A74B6627FEDA}" sibTransId="{2D45D9E2-40CD-4687-8BCC-91DF88BE6104}"/>
    <dgm:cxn modelId="{F779E7FE-B792-C74C-9AC3-C38655183BE5}" type="presOf" srcId="{F6E123C1-4686-45F4-9A91-4E8F17869DDA}" destId="{1008F67C-C729-F74E-8369-5DBF017DB505}" srcOrd="0" destOrd="0" presId="urn:microsoft.com/office/officeart/2005/8/layout/vList2"/>
    <dgm:cxn modelId="{ABDC25DA-70D1-1047-9E7B-7E69404248D7}" type="presParOf" srcId="{1008F67C-C729-F74E-8369-5DBF017DB505}" destId="{C24958F1-F753-E742-96CD-49B1AEF7E74B}" srcOrd="0" destOrd="0" presId="urn:microsoft.com/office/officeart/2005/8/layout/vList2"/>
    <dgm:cxn modelId="{63458C0F-408B-AE4B-9FAF-4D8949392F64}" type="presParOf" srcId="{1008F67C-C729-F74E-8369-5DBF017DB505}" destId="{3123BC0F-759B-624A-8454-F0B0A2543C10}" srcOrd="1" destOrd="0" presId="urn:microsoft.com/office/officeart/2005/8/layout/vList2"/>
    <dgm:cxn modelId="{42C53172-129D-464C-9DD5-A0A23F4B95BA}" type="presParOf" srcId="{1008F67C-C729-F74E-8369-5DBF017DB505}" destId="{0006031C-AB25-4340-BA8A-835F74CF5E06}" srcOrd="2" destOrd="0" presId="urn:microsoft.com/office/officeart/2005/8/layout/vList2"/>
    <dgm:cxn modelId="{D28CF706-64C6-4F42-B0F2-614164B61EEE}" type="presParOf" srcId="{1008F67C-C729-F74E-8369-5DBF017DB505}" destId="{1759394F-245D-9A41-90EF-82F86736CAF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958F1-F753-E742-96CD-49B1AEF7E74B}">
      <dsp:nvSpPr>
        <dsp:cNvPr id="0" name=""/>
        <dsp:cNvSpPr/>
      </dsp:nvSpPr>
      <dsp:spPr>
        <a:xfrm>
          <a:off x="0" y="240847"/>
          <a:ext cx="6151562" cy="10764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Churn Analysis</a:t>
          </a:r>
        </a:p>
      </dsp:txBody>
      <dsp:txXfrm>
        <a:off x="52546" y="293393"/>
        <a:ext cx="6046470" cy="971308"/>
      </dsp:txXfrm>
    </dsp:sp>
    <dsp:sp modelId="{3123BC0F-759B-624A-8454-F0B0A2543C10}">
      <dsp:nvSpPr>
        <dsp:cNvPr id="0" name=""/>
        <dsp:cNvSpPr/>
      </dsp:nvSpPr>
      <dsp:spPr>
        <a:xfrm>
          <a:off x="0" y="1317247"/>
          <a:ext cx="6151562" cy="107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312"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n-US" sz="3600" kern="1200"/>
            <a:t>Which customer is most likely to go to a competitor?</a:t>
          </a:r>
        </a:p>
      </dsp:txBody>
      <dsp:txXfrm>
        <a:off x="0" y="1317247"/>
        <a:ext cx="6151562" cy="1071225"/>
      </dsp:txXfrm>
    </dsp:sp>
    <dsp:sp modelId="{0006031C-AB25-4340-BA8A-835F74CF5E06}">
      <dsp:nvSpPr>
        <dsp:cNvPr id="0" name=""/>
        <dsp:cNvSpPr/>
      </dsp:nvSpPr>
      <dsp:spPr>
        <a:xfrm>
          <a:off x="0" y="2388472"/>
          <a:ext cx="6151562" cy="1076400"/>
        </a:xfrm>
        <a:prstGeom prst="roundRect">
          <a:avLst/>
        </a:prstGeom>
        <a:gradFill rotWithShape="0">
          <a:gsLst>
            <a:gs pos="0">
              <a:schemeClr val="accent2">
                <a:hueOff val="-9958180"/>
                <a:satOff val="53278"/>
                <a:lumOff val="392"/>
                <a:alphaOff val="0"/>
                <a:tint val="97000"/>
                <a:satMod val="100000"/>
                <a:lumMod val="102000"/>
              </a:schemeClr>
            </a:gs>
            <a:gs pos="50000">
              <a:schemeClr val="accent2">
                <a:hueOff val="-9958180"/>
                <a:satOff val="53278"/>
                <a:lumOff val="392"/>
                <a:alphaOff val="0"/>
                <a:shade val="100000"/>
                <a:satMod val="103000"/>
                <a:lumMod val="100000"/>
              </a:schemeClr>
            </a:gs>
            <a:gs pos="100000">
              <a:schemeClr val="accent2">
                <a:hueOff val="-9958180"/>
                <a:satOff val="53278"/>
                <a:lumOff val="39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Cross-selling</a:t>
          </a:r>
        </a:p>
      </dsp:txBody>
      <dsp:txXfrm>
        <a:off x="52546" y="2441018"/>
        <a:ext cx="6046470" cy="971308"/>
      </dsp:txXfrm>
    </dsp:sp>
    <dsp:sp modelId="{1759394F-245D-9A41-90EF-82F86736CAF9}">
      <dsp:nvSpPr>
        <dsp:cNvPr id="0" name=""/>
        <dsp:cNvSpPr/>
      </dsp:nvSpPr>
      <dsp:spPr>
        <a:xfrm>
          <a:off x="0" y="3464872"/>
          <a:ext cx="6151562"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312"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n-US" sz="3600" kern="1200"/>
            <a:t>What products are customers likely to purchase?</a:t>
          </a:r>
        </a:p>
      </dsp:txBody>
      <dsp:txXfrm>
        <a:off x="0" y="3464872"/>
        <a:ext cx="6151562" cy="15711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B322E09-6BB6-4779-AD10-09FCF90E85DA}" type="datetimeFigureOut">
              <a:rPr lang="en-US" smtClean="0"/>
              <a:t>8/21/24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2295F73-2D49-493C-8AF1-122500D4DE58}" type="slidenum">
              <a:rPr lang="en-US" smtClean="0"/>
              <a:t>‹#›</a:t>
            </a:fld>
            <a:endParaRPr lang="en-US"/>
          </a:p>
        </p:txBody>
      </p:sp>
    </p:spTree>
    <p:extLst>
      <p:ext uri="{BB962C8B-B14F-4D97-AF65-F5344CB8AC3E}">
        <p14:creationId xmlns:p14="http://schemas.microsoft.com/office/powerpoint/2010/main" val="1254805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1</a:t>
            </a:fld>
            <a:endParaRPr lang="en-US"/>
          </a:p>
        </p:txBody>
      </p:sp>
    </p:spTree>
    <p:extLst>
      <p:ext uri="{BB962C8B-B14F-4D97-AF65-F5344CB8AC3E}">
        <p14:creationId xmlns:p14="http://schemas.microsoft.com/office/powerpoint/2010/main" val="2285561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31CBA-B308-934F-B83B-922EFE9F0DE5}" type="slidenum">
              <a:rPr lang="en-US" smtClean="0"/>
              <a:t>25</a:t>
            </a:fld>
            <a:endParaRPr lang="en-US"/>
          </a:p>
        </p:txBody>
      </p:sp>
    </p:spTree>
    <p:extLst>
      <p:ext uri="{BB962C8B-B14F-4D97-AF65-F5344CB8AC3E}">
        <p14:creationId xmlns:p14="http://schemas.microsoft.com/office/powerpoint/2010/main" val="3245029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26</a:t>
            </a:fld>
            <a:endParaRPr lang="en-US"/>
          </a:p>
        </p:txBody>
      </p:sp>
    </p:spTree>
    <p:extLst>
      <p:ext uri="{BB962C8B-B14F-4D97-AF65-F5344CB8AC3E}">
        <p14:creationId xmlns:p14="http://schemas.microsoft.com/office/powerpoint/2010/main" val="4167627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27</a:t>
            </a:fld>
            <a:endParaRPr lang="en-US"/>
          </a:p>
        </p:txBody>
      </p:sp>
    </p:spTree>
    <p:extLst>
      <p:ext uri="{BB962C8B-B14F-4D97-AF65-F5344CB8AC3E}">
        <p14:creationId xmlns:p14="http://schemas.microsoft.com/office/powerpoint/2010/main" val="2527356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28</a:t>
            </a:fld>
            <a:endParaRPr lang="en-US"/>
          </a:p>
        </p:txBody>
      </p:sp>
    </p:spTree>
    <p:extLst>
      <p:ext uri="{BB962C8B-B14F-4D97-AF65-F5344CB8AC3E}">
        <p14:creationId xmlns:p14="http://schemas.microsoft.com/office/powerpoint/2010/main" val="47173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Times New Roman" pitchFamily="18" charset="0"/>
              </a:rPr>
              <a:t>Based very loosely on Davenport, et al. 2010 pp 6-7</a:t>
            </a:r>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pitchFamily="34" charset="0"/>
                <a:cs typeface="Arial" pitchFamily="34" charset="0"/>
              </a:defRPr>
            </a:lvl1pPr>
            <a:lvl2pPr marL="785302" indent="-302039" eaLnBrk="0" hangingPunct="0">
              <a:defRPr sz="2500">
                <a:solidFill>
                  <a:schemeClr val="tx1"/>
                </a:solidFill>
                <a:latin typeface="Arial" pitchFamily="34" charset="0"/>
                <a:cs typeface="Arial" pitchFamily="34" charset="0"/>
              </a:defRPr>
            </a:lvl2pPr>
            <a:lvl3pPr marL="1208157" indent="-241632" eaLnBrk="0" hangingPunct="0">
              <a:defRPr sz="2500">
                <a:solidFill>
                  <a:schemeClr val="tx1"/>
                </a:solidFill>
                <a:latin typeface="Arial" pitchFamily="34" charset="0"/>
                <a:cs typeface="Arial" pitchFamily="34" charset="0"/>
              </a:defRPr>
            </a:lvl3pPr>
            <a:lvl4pPr marL="1691420" indent="-241632" eaLnBrk="0" hangingPunct="0">
              <a:defRPr sz="2500">
                <a:solidFill>
                  <a:schemeClr val="tx1"/>
                </a:solidFill>
                <a:latin typeface="Arial" pitchFamily="34" charset="0"/>
                <a:cs typeface="Arial" pitchFamily="34" charset="0"/>
              </a:defRPr>
            </a:lvl4pPr>
            <a:lvl5pPr marL="2174684" indent="-241632" eaLnBrk="0" hangingPunct="0">
              <a:defRPr sz="2500">
                <a:solidFill>
                  <a:schemeClr val="tx1"/>
                </a:solidFill>
                <a:latin typeface="Arial" pitchFamily="34" charset="0"/>
                <a:cs typeface="Arial" pitchFamily="34" charset="0"/>
              </a:defRPr>
            </a:lvl5pPr>
            <a:lvl6pPr marL="2657947" indent="-241632" eaLnBrk="0" fontAlgn="base" hangingPunct="0">
              <a:spcBef>
                <a:spcPct val="0"/>
              </a:spcBef>
              <a:spcAft>
                <a:spcPct val="0"/>
              </a:spcAft>
              <a:defRPr sz="2500">
                <a:solidFill>
                  <a:schemeClr val="tx1"/>
                </a:solidFill>
                <a:latin typeface="Arial" pitchFamily="34" charset="0"/>
                <a:cs typeface="Arial" pitchFamily="34" charset="0"/>
              </a:defRPr>
            </a:lvl6pPr>
            <a:lvl7pPr marL="3141210" indent="-241632" eaLnBrk="0" fontAlgn="base" hangingPunct="0">
              <a:spcBef>
                <a:spcPct val="0"/>
              </a:spcBef>
              <a:spcAft>
                <a:spcPct val="0"/>
              </a:spcAft>
              <a:defRPr sz="2500">
                <a:solidFill>
                  <a:schemeClr val="tx1"/>
                </a:solidFill>
                <a:latin typeface="Arial" pitchFamily="34" charset="0"/>
                <a:cs typeface="Arial" pitchFamily="34" charset="0"/>
              </a:defRPr>
            </a:lvl7pPr>
            <a:lvl8pPr marL="3624473" indent="-241632" eaLnBrk="0" fontAlgn="base" hangingPunct="0">
              <a:spcBef>
                <a:spcPct val="0"/>
              </a:spcBef>
              <a:spcAft>
                <a:spcPct val="0"/>
              </a:spcAft>
              <a:defRPr sz="2500">
                <a:solidFill>
                  <a:schemeClr val="tx1"/>
                </a:solidFill>
                <a:latin typeface="Arial" pitchFamily="34" charset="0"/>
                <a:cs typeface="Arial" pitchFamily="34" charset="0"/>
              </a:defRPr>
            </a:lvl8pPr>
            <a:lvl9pPr marL="4107736" indent="-241632" eaLnBrk="0" fontAlgn="base" hangingPunct="0">
              <a:spcBef>
                <a:spcPct val="0"/>
              </a:spcBef>
              <a:spcAft>
                <a:spcPct val="0"/>
              </a:spcAft>
              <a:defRPr sz="2500">
                <a:solidFill>
                  <a:schemeClr val="tx1"/>
                </a:solidFill>
                <a:latin typeface="Arial" pitchFamily="34" charset="0"/>
                <a:cs typeface="Arial" pitchFamily="34" charset="0"/>
              </a:defRPr>
            </a:lvl9pPr>
          </a:lstStyle>
          <a:p>
            <a:pPr eaLnBrk="1" hangingPunct="1"/>
            <a:fld id="{7934CFEE-BDDF-43A9-B685-07E4EF607B40}" type="slidenum">
              <a:rPr lang="en-US" sz="1300">
                <a:latin typeface="Times New Roman" pitchFamily="18" charset="0"/>
              </a:rPr>
              <a:pPr eaLnBrk="1" hangingPunct="1"/>
              <a:t>30</a:t>
            </a:fld>
            <a:endParaRPr lang="en-US" sz="1300">
              <a:latin typeface="Times New Roman" pitchFamily="18" charset="0"/>
            </a:endParaRPr>
          </a:p>
        </p:txBody>
      </p:sp>
    </p:spTree>
    <p:extLst>
      <p:ext uri="{BB962C8B-B14F-4D97-AF65-F5344CB8AC3E}">
        <p14:creationId xmlns:p14="http://schemas.microsoft.com/office/powerpoint/2010/main" val="1375241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36</a:t>
            </a:fld>
            <a:endParaRPr lang="en-US"/>
          </a:p>
        </p:txBody>
      </p:sp>
    </p:spTree>
    <p:extLst>
      <p:ext uri="{BB962C8B-B14F-4D97-AF65-F5344CB8AC3E}">
        <p14:creationId xmlns:p14="http://schemas.microsoft.com/office/powerpoint/2010/main" val="244101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295F73-2D49-493C-8AF1-122500D4DE58}" type="slidenum">
              <a:rPr lang="en-US" smtClean="0"/>
              <a:t>38</a:t>
            </a:fld>
            <a:endParaRPr lang="en-US"/>
          </a:p>
        </p:txBody>
      </p:sp>
    </p:spTree>
    <p:extLst>
      <p:ext uri="{BB962C8B-B14F-4D97-AF65-F5344CB8AC3E}">
        <p14:creationId xmlns:p14="http://schemas.microsoft.com/office/powerpoint/2010/main" val="1854209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39</a:t>
            </a:fld>
            <a:endParaRPr lang="en-US"/>
          </a:p>
        </p:txBody>
      </p:sp>
    </p:spTree>
    <p:extLst>
      <p:ext uri="{BB962C8B-B14F-4D97-AF65-F5344CB8AC3E}">
        <p14:creationId xmlns:p14="http://schemas.microsoft.com/office/powerpoint/2010/main" val="31776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DB069E-3CB7-4978-B49C-3750D025B894}" type="slidenum">
              <a:rPr lang="en-US"/>
              <a:pPr/>
              <a:t>11</a:t>
            </a:fld>
            <a:endParaRPr lang="en-US"/>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en-US" dirty="0"/>
              <a:t>Many companies have more than enough data. In fact, a survey by the Gartner Group showed that most companies are doubling the amount of data they have stored every 18 months. High tech companies are doubling the amount of data they have stored at an even faster rate, sometimes in as little as 9 months. Therefore, organizations have a tremendous amount of data. There’s an old IT adage, however, that data is not information. This is true, as data must be put into the proper context and be easily accessible before it become usable.</a:t>
            </a:r>
          </a:p>
          <a:p>
            <a:endParaRPr lang="en-US" dirty="0"/>
          </a:p>
          <a:p>
            <a:r>
              <a:rPr lang="en-US" dirty="0"/>
              <a:t>Not only is there a tremendous amount of data, it is often stored in many different systems. Most organizations run multiple vertical applications: one for HR and payroll, one for accounting, one for inventory, and so forth. These applications may be on separate physical platforms and use different database engines to store data. Some of the data might even be localized for different countries, meaning that currency values are stored in the local currency.</a:t>
            </a:r>
          </a:p>
          <a:p>
            <a:endParaRPr lang="en-US" dirty="0"/>
          </a:p>
          <a:p>
            <a:r>
              <a:rPr lang="en-US" dirty="0"/>
              <a:t>Given this wealth of data and the fact that it is often distributed, the first challenge is simply collecting the data from the disparate sources and consolidating it so that it is easily accessible. Then the data must be made consistent so that all values are meaningful; for example, in order to compare sales form different countries, all the currency values must be converted into a single, common currency. This consolidated and consistent data must be stored in such a way that users can easily access it and perform analysis against it.</a:t>
            </a:r>
          </a:p>
        </p:txBody>
      </p:sp>
    </p:spTree>
    <p:extLst>
      <p:ext uri="{BB962C8B-B14F-4D97-AF65-F5344CB8AC3E}">
        <p14:creationId xmlns:p14="http://schemas.microsoft.com/office/powerpoint/2010/main" val="170404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000" dirty="0"/>
              <a:t>As an example, Fidelity Investments once considered discontinuing its bill-paying service because this service consistently lost money. </a:t>
            </a:r>
            <a:br>
              <a:rPr lang="en-US" sz="3000" dirty="0"/>
            </a:br>
            <a:r>
              <a:rPr lang="en-US" sz="3000" dirty="0"/>
              <a:t>Some last-minute analysis saved it, by showing that Fidelity’s most loyal and most profitable customers used the service. </a:t>
            </a:r>
            <a:br>
              <a:rPr lang="en-US" sz="3000" dirty="0"/>
            </a:br>
            <a:r>
              <a:rPr lang="en-US" sz="3000" dirty="0"/>
              <a:t>Although it lost money,  Fidelity made much more money on these customers’ other accounts</a:t>
            </a:r>
          </a:p>
        </p:txBody>
      </p:sp>
      <p:sp>
        <p:nvSpPr>
          <p:cNvPr id="4" name="Slide Number Placeholder 3"/>
          <p:cNvSpPr>
            <a:spLocks noGrp="1"/>
          </p:cNvSpPr>
          <p:nvPr>
            <p:ph type="sldNum" sz="quarter" idx="10"/>
          </p:nvPr>
        </p:nvSpPr>
        <p:spPr/>
        <p:txBody>
          <a:bodyPr/>
          <a:lstStyle/>
          <a:p>
            <a:fld id="{33E8BDA4-61CA-4B18-BC22-6EFA345B54CC}" type="slidenum">
              <a:rPr lang="en-US" smtClean="0"/>
              <a:pPr/>
              <a:t>14</a:t>
            </a:fld>
            <a:endParaRPr lang="en-US"/>
          </a:p>
        </p:txBody>
      </p:sp>
    </p:spTree>
    <p:extLst>
      <p:ext uri="{BB962C8B-B14F-4D97-AF65-F5344CB8AC3E}">
        <p14:creationId xmlns:p14="http://schemas.microsoft.com/office/powerpoint/2010/main" val="44579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Fidelity Investments once considered discontinuing its bill-paying service Some last-minute analysis saved it, by showing </a:t>
            </a:r>
            <a:br>
              <a:rPr lang="en-US" dirty="0"/>
            </a:br>
            <a:r>
              <a:rPr lang="en-US" dirty="0"/>
              <a:t>that Fidelity’s most loyal and most profitable customers used the service. Although it lost money, Fidelity made much more money on these </a:t>
            </a:r>
            <a:br>
              <a:rPr lang="en-US" dirty="0"/>
            </a:br>
            <a:r>
              <a:rPr lang="en-US" dirty="0"/>
              <a:t>customers’ other accounts</a:t>
            </a:r>
          </a:p>
        </p:txBody>
      </p:sp>
      <p:sp>
        <p:nvSpPr>
          <p:cNvPr id="4" name="Slide Number Placeholder 3"/>
          <p:cNvSpPr>
            <a:spLocks noGrp="1"/>
          </p:cNvSpPr>
          <p:nvPr>
            <p:ph type="sldNum" sz="quarter" idx="10"/>
          </p:nvPr>
        </p:nvSpPr>
        <p:spPr/>
        <p:txBody>
          <a:bodyPr/>
          <a:lstStyle/>
          <a:p>
            <a:fld id="{33E8BDA4-61CA-4B18-BC22-6EFA345B54CC}" type="slidenum">
              <a:rPr lang="en-US" smtClean="0"/>
              <a:pPr/>
              <a:t>15</a:t>
            </a:fld>
            <a:endParaRPr lang="en-US"/>
          </a:p>
        </p:txBody>
      </p:sp>
    </p:spTree>
    <p:extLst>
      <p:ext uri="{BB962C8B-B14F-4D97-AF65-F5344CB8AC3E}">
        <p14:creationId xmlns:p14="http://schemas.microsoft.com/office/powerpoint/2010/main" val="2121255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17</a:t>
            </a:fld>
            <a:endParaRPr lang="en-US"/>
          </a:p>
        </p:txBody>
      </p:sp>
    </p:spTree>
    <p:extLst>
      <p:ext uri="{BB962C8B-B14F-4D97-AF65-F5344CB8AC3E}">
        <p14:creationId xmlns:p14="http://schemas.microsoft.com/office/powerpoint/2010/main" val="2182301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18</a:t>
            </a:fld>
            <a:endParaRPr lang="en-US"/>
          </a:p>
        </p:txBody>
      </p:sp>
    </p:spTree>
    <p:extLst>
      <p:ext uri="{BB962C8B-B14F-4D97-AF65-F5344CB8AC3E}">
        <p14:creationId xmlns:p14="http://schemas.microsoft.com/office/powerpoint/2010/main" val="209928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19</a:t>
            </a:fld>
            <a:endParaRPr lang="en-US"/>
          </a:p>
        </p:txBody>
      </p:sp>
    </p:spTree>
    <p:extLst>
      <p:ext uri="{BB962C8B-B14F-4D97-AF65-F5344CB8AC3E}">
        <p14:creationId xmlns:p14="http://schemas.microsoft.com/office/powerpoint/2010/main" val="3925958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21</a:t>
            </a:fld>
            <a:endParaRPr lang="en-US"/>
          </a:p>
        </p:txBody>
      </p:sp>
    </p:spTree>
    <p:extLst>
      <p:ext uri="{BB962C8B-B14F-4D97-AF65-F5344CB8AC3E}">
        <p14:creationId xmlns:p14="http://schemas.microsoft.com/office/powerpoint/2010/main" val="134363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95F73-2D49-493C-8AF1-122500D4DE58}" type="slidenum">
              <a:rPr lang="en-US" smtClean="0"/>
              <a:t>24</a:t>
            </a:fld>
            <a:endParaRPr lang="en-US"/>
          </a:p>
        </p:txBody>
      </p:sp>
    </p:spTree>
    <p:extLst>
      <p:ext uri="{BB962C8B-B14F-4D97-AF65-F5344CB8AC3E}">
        <p14:creationId xmlns:p14="http://schemas.microsoft.com/office/powerpoint/2010/main" val="2660696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70205DF-6889-4856-8915-77F685363D0A}" type="datetime1">
              <a:rPr lang="en-US" smtClean="0"/>
              <a:t>8/21/24</a:t>
            </a:fld>
            <a:endParaRPr lang="en-US"/>
          </a:p>
        </p:txBody>
      </p:sp>
      <p:sp>
        <p:nvSpPr>
          <p:cNvPr id="8" name="Footer Placeholder 7"/>
          <p:cNvSpPr>
            <a:spLocks noGrp="1"/>
          </p:cNvSpPr>
          <p:nvPr>
            <p:ph type="ftr" sz="quarter" idx="11"/>
          </p:nvPr>
        </p:nvSpPr>
        <p:spPr/>
        <p:txBody>
          <a:bodyPr/>
          <a:lstStyle/>
          <a:p>
            <a:r>
              <a:rPr lang="en-US"/>
              <a:t>MIS471</a:t>
            </a:r>
          </a:p>
        </p:txBody>
      </p:sp>
      <p:sp>
        <p:nvSpPr>
          <p:cNvPr id="9" name="Slide Number Placeholder 8"/>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3609158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8E6076-C395-4E8A-9351-5A6AA17E4A58}" type="datetime1">
              <a:rPr lang="en-US" smtClean="0"/>
              <a:t>8/21/24</a:t>
            </a:fld>
            <a:endParaRPr lang="en-US"/>
          </a:p>
        </p:txBody>
      </p:sp>
      <p:sp>
        <p:nvSpPr>
          <p:cNvPr id="5" name="Footer Placeholder 4"/>
          <p:cNvSpPr>
            <a:spLocks noGrp="1"/>
          </p:cNvSpPr>
          <p:nvPr>
            <p:ph type="ftr" sz="quarter" idx="11"/>
          </p:nvPr>
        </p:nvSpPr>
        <p:spPr/>
        <p:txBody>
          <a:bodyPr/>
          <a:lstStyle/>
          <a:p>
            <a:r>
              <a:rPr lang="en-US"/>
              <a:t>MIS471</a:t>
            </a:r>
          </a:p>
        </p:txBody>
      </p:sp>
      <p:sp>
        <p:nvSpPr>
          <p:cNvPr id="6" name="Slide Number Placeholder 5"/>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325075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F0CEA-C17B-4DC6-9F10-C1F8E76A32D1}" type="datetime1">
              <a:rPr lang="en-US" smtClean="0"/>
              <a:t>8/21/24</a:t>
            </a:fld>
            <a:endParaRPr lang="en-US"/>
          </a:p>
        </p:txBody>
      </p:sp>
      <p:sp>
        <p:nvSpPr>
          <p:cNvPr id="5" name="Footer Placeholder 4"/>
          <p:cNvSpPr>
            <a:spLocks noGrp="1"/>
          </p:cNvSpPr>
          <p:nvPr>
            <p:ph type="ftr" sz="quarter" idx="11"/>
          </p:nvPr>
        </p:nvSpPr>
        <p:spPr/>
        <p:txBody>
          <a:bodyPr/>
          <a:lstStyle/>
          <a:p>
            <a:r>
              <a:rPr lang="en-US"/>
              <a:t>MIS471</a:t>
            </a:r>
          </a:p>
        </p:txBody>
      </p:sp>
      <p:sp>
        <p:nvSpPr>
          <p:cNvPr id="6" name="Slide Number Placeholder 5"/>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73367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D81232-6119-4974-BC36-91E41D9EF3A2}" type="datetime1">
              <a:rPr lang="en-US" smtClean="0"/>
              <a:t>8/21/24</a:t>
            </a:fld>
            <a:endParaRPr lang="en-US"/>
          </a:p>
        </p:txBody>
      </p:sp>
      <p:sp>
        <p:nvSpPr>
          <p:cNvPr id="8" name="Footer Placeholder 7"/>
          <p:cNvSpPr>
            <a:spLocks noGrp="1"/>
          </p:cNvSpPr>
          <p:nvPr>
            <p:ph type="ftr" sz="quarter" idx="11"/>
          </p:nvPr>
        </p:nvSpPr>
        <p:spPr/>
        <p:txBody>
          <a:bodyPr/>
          <a:lstStyle/>
          <a:p>
            <a:r>
              <a:rPr lang="en-US"/>
              <a:t>MIS471</a:t>
            </a:r>
          </a:p>
        </p:txBody>
      </p:sp>
      <p:sp>
        <p:nvSpPr>
          <p:cNvPr id="9" name="Slide Number Placeholder 8"/>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311546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C68C5C0-776A-4765-96FE-FB6424B7E031}" type="datetime1">
              <a:rPr lang="en-US" smtClean="0"/>
              <a:t>8/21/24</a:t>
            </a:fld>
            <a:endParaRPr lang="en-US"/>
          </a:p>
        </p:txBody>
      </p:sp>
      <p:sp>
        <p:nvSpPr>
          <p:cNvPr id="8" name="Footer Placeholder 7"/>
          <p:cNvSpPr>
            <a:spLocks noGrp="1"/>
          </p:cNvSpPr>
          <p:nvPr>
            <p:ph type="ftr" sz="quarter" idx="11"/>
          </p:nvPr>
        </p:nvSpPr>
        <p:spPr/>
        <p:txBody>
          <a:bodyPr/>
          <a:lstStyle/>
          <a:p>
            <a:r>
              <a:rPr lang="en-US"/>
              <a:t>MIS471</a:t>
            </a:r>
          </a:p>
        </p:txBody>
      </p:sp>
      <p:sp>
        <p:nvSpPr>
          <p:cNvPr id="9" name="Slide Number Placeholder 8"/>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86201026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0816295-0D66-4C80-BBB8-3EBCA17114B3}" type="datetime1">
              <a:rPr lang="en-US" smtClean="0"/>
              <a:t>8/21/24</a:t>
            </a:fld>
            <a:endParaRPr lang="en-US"/>
          </a:p>
        </p:txBody>
      </p:sp>
      <p:sp>
        <p:nvSpPr>
          <p:cNvPr id="9" name="Footer Placeholder 8"/>
          <p:cNvSpPr>
            <a:spLocks noGrp="1"/>
          </p:cNvSpPr>
          <p:nvPr>
            <p:ph type="ftr" sz="quarter" idx="11"/>
          </p:nvPr>
        </p:nvSpPr>
        <p:spPr/>
        <p:txBody>
          <a:bodyPr/>
          <a:lstStyle/>
          <a:p>
            <a:r>
              <a:rPr lang="en-US"/>
              <a:t>MIS471</a:t>
            </a:r>
          </a:p>
        </p:txBody>
      </p:sp>
      <p:sp>
        <p:nvSpPr>
          <p:cNvPr id="10" name="Slide Number Placeholder 9"/>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282156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152DEE6-1493-4620-BC52-2161364D8702}" type="datetime1">
              <a:rPr lang="en-US" smtClean="0"/>
              <a:t>8/21/24</a:t>
            </a:fld>
            <a:endParaRPr lang="en-US"/>
          </a:p>
        </p:txBody>
      </p:sp>
      <p:sp>
        <p:nvSpPr>
          <p:cNvPr id="8" name="Footer Placeholder 7"/>
          <p:cNvSpPr>
            <a:spLocks noGrp="1"/>
          </p:cNvSpPr>
          <p:nvPr>
            <p:ph type="ftr" sz="quarter" idx="11"/>
          </p:nvPr>
        </p:nvSpPr>
        <p:spPr/>
        <p:txBody>
          <a:bodyPr/>
          <a:lstStyle/>
          <a:p>
            <a:r>
              <a:rPr lang="en-US"/>
              <a:t>MIS471</a:t>
            </a:r>
          </a:p>
        </p:txBody>
      </p:sp>
      <p:sp>
        <p:nvSpPr>
          <p:cNvPr id="9" name="Slide Number Placeholder 8"/>
          <p:cNvSpPr>
            <a:spLocks noGrp="1"/>
          </p:cNvSpPr>
          <p:nvPr>
            <p:ph type="sldNum" sz="quarter" idx="12"/>
          </p:nvPr>
        </p:nvSpPr>
        <p:spPr/>
        <p:txBody>
          <a:bodyPr/>
          <a:lstStyle/>
          <a:p>
            <a:fld id="{B6D7416F-EA32-435B-8E2C-AE97F80E1F2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243223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EC7AB8-C758-454A-82CD-337F0E8236C6}" type="datetime1">
              <a:rPr lang="en-US" smtClean="0"/>
              <a:t>8/21/24</a:t>
            </a:fld>
            <a:endParaRPr lang="en-US"/>
          </a:p>
        </p:txBody>
      </p:sp>
      <p:sp>
        <p:nvSpPr>
          <p:cNvPr id="4" name="Footer Placeholder 3"/>
          <p:cNvSpPr>
            <a:spLocks noGrp="1"/>
          </p:cNvSpPr>
          <p:nvPr>
            <p:ph type="ftr" sz="quarter" idx="11"/>
          </p:nvPr>
        </p:nvSpPr>
        <p:spPr/>
        <p:txBody>
          <a:bodyPr/>
          <a:lstStyle/>
          <a:p>
            <a:r>
              <a:rPr lang="en-US"/>
              <a:t>MIS471</a:t>
            </a:r>
          </a:p>
        </p:txBody>
      </p:sp>
      <p:sp>
        <p:nvSpPr>
          <p:cNvPr id="5" name="Slide Number Placeholder 4"/>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3575750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24032E-2B2F-40FD-8A23-F3698BAA5188}" type="datetime1">
              <a:rPr lang="en-US" smtClean="0"/>
              <a:t>8/21/24</a:t>
            </a:fld>
            <a:endParaRPr lang="en-US"/>
          </a:p>
        </p:txBody>
      </p:sp>
      <p:sp>
        <p:nvSpPr>
          <p:cNvPr id="3" name="Footer Placeholder 2"/>
          <p:cNvSpPr>
            <a:spLocks noGrp="1"/>
          </p:cNvSpPr>
          <p:nvPr>
            <p:ph type="ftr" sz="quarter" idx="11"/>
          </p:nvPr>
        </p:nvSpPr>
        <p:spPr/>
        <p:txBody>
          <a:bodyPr/>
          <a:lstStyle/>
          <a:p>
            <a:r>
              <a:rPr lang="en-US"/>
              <a:t>MIS471</a:t>
            </a:r>
          </a:p>
        </p:txBody>
      </p:sp>
      <p:sp>
        <p:nvSpPr>
          <p:cNvPr id="4" name="Slide Number Placeholder 3"/>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606183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D68FC0-B6FE-42AC-B3DA-0C9F3DDEEDC4}" type="datetime1">
              <a:rPr lang="en-US" smtClean="0"/>
              <a:t>8/21/24</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r>
              <a:rPr lang="en-US"/>
              <a:t>MIS471</a:t>
            </a:r>
          </a:p>
        </p:txBody>
      </p:sp>
      <p:sp>
        <p:nvSpPr>
          <p:cNvPr id="7" name="Slide Number Placeholder 6"/>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2337598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092CC7F3-6910-473D-972E-76B907CE690D}" type="datetime1">
              <a:rPr lang="en-US" smtClean="0"/>
              <a:t>8/21/24</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r>
              <a:rPr lang="en-US"/>
              <a:t>MIS471</a:t>
            </a:r>
          </a:p>
        </p:txBody>
      </p:sp>
      <p:sp>
        <p:nvSpPr>
          <p:cNvPr id="7" name="Slide Number Placeholder 6"/>
          <p:cNvSpPr>
            <a:spLocks noGrp="1"/>
          </p:cNvSpPr>
          <p:nvPr>
            <p:ph type="sldNum" sz="quarter" idx="12"/>
          </p:nvPr>
        </p:nvSpPr>
        <p:spPr/>
        <p:txBody>
          <a:bodyPr/>
          <a:lstStyle/>
          <a:p>
            <a:fld id="{B6D7416F-EA32-435B-8E2C-AE97F80E1F22}" type="slidenum">
              <a:rPr lang="en-US" smtClean="0"/>
              <a:t>‹#›</a:t>
            </a:fld>
            <a:endParaRPr lang="en-US"/>
          </a:p>
        </p:txBody>
      </p:sp>
    </p:spTree>
    <p:extLst>
      <p:ext uri="{BB962C8B-B14F-4D97-AF65-F5344CB8AC3E}">
        <p14:creationId xmlns:p14="http://schemas.microsoft.com/office/powerpoint/2010/main" val="3668485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152DEE6-1493-4620-BC52-2161364D8702}" type="datetime1">
              <a:rPr lang="en-US" smtClean="0"/>
              <a:t>8/21/24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MIS471</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6D7416F-EA32-435B-8E2C-AE97F80E1F22}" type="slidenum">
              <a:rPr lang="en-US" smtClean="0"/>
              <a:t>‹#›</a:t>
            </a:fld>
            <a:endParaRPr lang="en-US"/>
          </a:p>
        </p:txBody>
      </p:sp>
    </p:spTree>
    <p:extLst>
      <p:ext uri="{BB962C8B-B14F-4D97-AF65-F5344CB8AC3E}">
        <p14:creationId xmlns:p14="http://schemas.microsoft.com/office/powerpoint/2010/main" val="37149727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hzheng@fsmail.Bradley.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7F8FC1A5-A2D0-144D-FC1A-2455D7210E72}"/>
              </a:ext>
            </a:extLst>
          </p:cNvPr>
          <p:cNvPicPr>
            <a:picLocks noChangeAspect="1"/>
          </p:cNvPicPr>
          <p:nvPr/>
        </p:nvPicPr>
        <p:blipFill>
          <a:blip r:embed="rId3">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AB3AC6F-2689-447C-B43D-424EDCD633FA}"/>
              </a:ext>
            </a:extLst>
          </p:cNvPr>
          <p:cNvSpPr>
            <a:spLocks noGrp="1"/>
          </p:cNvSpPr>
          <p:nvPr>
            <p:ph type="ctrTitle"/>
          </p:nvPr>
        </p:nvSpPr>
        <p:spPr>
          <a:noFill/>
          <a:ln w="38100" cap="sq">
            <a:solidFill>
              <a:schemeClr val="tx1"/>
            </a:solidFill>
            <a:miter lim="800000"/>
          </a:ln>
        </p:spPr>
        <p:txBody>
          <a:bodyPr anchor="ctr">
            <a:normAutofit/>
          </a:bodyPr>
          <a:lstStyle/>
          <a:p>
            <a:pPr eaLnBrk="0" fontAlgn="base" hangingPunct="0">
              <a:spcBef>
                <a:spcPct val="0"/>
              </a:spcBef>
              <a:spcAft>
                <a:spcPct val="0"/>
              </a:spcAft>
            </a:pPr>
            <a:r>
              <a:rPr lang="en-US" sz="1500" dirty="0">
                <a:solidFill>
                  <a:schemeClr val="tx1"/>
                </a:solidFill>
                <a:latin typeface="Verdana" pitchFamily="34" charset="0"/>
              </a:rPr>
              <a:t>MIS571 Business Analytics Software and Applications II</a:t>
            </a:r>
            <a:br>
              <a:rPr lang="en-US" sz="1500" dirty="0">
                <a:solidFill>
                  <a:schemeClr val="tx1"/>
                </a:solidFill>
                <a:latin typeface="Verdana" pitchFamily="34" charset="0"/>
              </a:rPr>
            </a:br>
            <a:br>
              <a:rPr lang="en-US" sz="1500" dirty="0">
                <a:solidFill>
                  <a:schemeClr val="tx1"/>
                </a:solidFill>
                <a:latin typeface="Verdana" pitchFamily="34" charset="0"/>
              </a:rPr>
            </a:br>
            <a:r>
              <a:rPr lang="en-US" sz="1500" dirty="0">
                <a:solidFill>
                  <a:schemeClr val="tx1"/>
                </a:solidFill>
                <a:latin typeface="Verdana" pitchFamily="34" charset="0"/>
              </a:rPr>
              <a:t>Class 1– Course Overview</a:t>
            </a:r>
            <a:br>
              <a:rPr lang="en-US" sz="1500" dirty="0">
                <a:solidFill>
                  <a:schemeClr val="tx1"/>
                </a:solidFill>
                <a:latin typeface="Verdana" pitchFamily="34" charset="0"/>
              </a:rPr>
            </a:br>
            <a:br>
              <a:rPr lang="en-US" sz="1500" dirty="0">
                <a:solidFill>
                  <a:schemeClr val="tx1"/>
                </a:solidFill>
              </a:rPr>
            </a:br>
            <a:endParaRPr lang="en-US" sz="1500" dirty="0">
              <a:solidFill>
                <a:schemeClr val="tx1"/>
              </a:solidFill>
            </a:endParaRPr>
          </a:p>
        </p:txBody>
      </p:sp>
      <p:sp>
        <p:nvSpPr>
          <p:cNvPr id="3" name="Subtitle 2">
            <a:extLst>
              <a:ext uri="{FF2B5EF4-FFF2-40B4-BE49-F238E27FC236}">
                <a16:creationId xmlns:a16="http://schemas.microsoft.com/office/drawing/2014/main" id="{6975BC6F-8D3B-4A2E-8ADD-5CFD7A074DFB}"/>
              </a:ext>
            </a:extLst>
          </p:cNvPr>
          <p:cNvSpPr>
            <a:spLocks noGrp="1"/>
          </p:cNvSpPr>
          <p:nvPr>
            <p:ph type="subTitle" idx="1"/>
          </p:nvPr>
        </p:nvSpPr>
        <p:spPr/>
        <p:txBody>
          <a:bodyPr>
            <a:normAutofit/>
          </a:bodyPr>
          <a:lstStyle/>
          <a:p>
            <a:r>
              <a:rPr lang="en-US" b="1" dirty="0">
                <a:solidFill>
                  <a:schemeClr val="tx1"/>
                </a:solidFill>
                <a:latin typeface="Times" pitchFamily="18" charset="0"/>
              </a:rPr>
              <a:t>Haoran Zheng PhD</a:t>
            </a:r>
          </a:p>
          <a:p>
            <a:endParaRPr lang="en-US" dirty="0">
              <a:solidFill>
                <a:schemeClr val="tx1"/>
              </a:solidFill>
            </a:endParaRPr>
          </a:p>
        </p:txBody>
      </p:sp>
    </p:spTree>
    <p:extLst>
      <p:ext uri="{BB962C8B-B14F-4D97-AF65-F5344CB8AC3E}">
        <p14:creationId xmlns:p14="http://schemas.microsoft.com/office/powerpoint/2010/main" val="397963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95996" y="4012572"/>
            <a:ext cx="4176696" cy="2281644"/>
          </a:xfrm>
          <a:prstGeom prst="rect">
            <a:avLst/>
          </a:prstGeom>
        </p:spPr>
      </p:pic>
      <p:sp>
        <p:nvSpPr>
          <p:cNvPr id="10" name="TextBox 9"/>
          <p:cNvSpPr txBox="1"/>
          <p:nvPr/>
        </p:nvSpPr>
        <p:spPr>
          <a:xfrm rot="20241955">
            <a:off x="2286277" y="1274122"/>
            <a:ext cx="828923" cy="461665"/>
          </a:xfrm>
          <a:prstGeom prst="rect">
            <a:avLst/>
          </a:prstGeom>
          <a:noFill/>
          <a:ln>
            <a:solidFill>
              <a:schemeClr val="tx1">
                <a:lumMod val="50000"/>
                <a:lumOff val="50000"/>
                <a:alpha val="26000"/>
              </a:schemeClr>
            </a:solidFill>
          </a:ln>
        </p:spPr>
        <p:txBody>
          <a:bodyPr wrap="none" rtlCol="0">
            <a:spAutoFit/>
          </a:bodyPr>
          <a:lstStyle/>
          <a:p>
            <a:r>
              <a:rPr lang="en-US" sz="2400" b="1" dirty="0">
                <a:solidFill>
                  <a:srgbClr val="7F7F7F"/>
                </a:solidFill>
                <a:latin typeface="Helvetica"/>
                <a:cs typeface="Helvetica"/>
              </a:rPr>
              <a:t>Web</a:t>
            </a:r>
          </a:p>
        </p:txBody>
      </p:sp>
      <p:sp>
        <p:nvSpPr>
          <p:cNvPr id="11" name="TextBox 10"/>
          <p:cNvSpPr txBox="1"/>
          <p:nvPr/>
        </p:nvSpPr>
        <p:spPr>
          <a:xfrm rot="358800">
            <a:off x="3286742" y="560479"/>
            <a:ext cx="1074182" cy="461665"/>
          </a:xfrm>
          <a:prstGeom prst="rect">
            <a:avLst/>
          </a:prstGeom>
          <a:noFill/>
          <a:ln>
            <a:solidFill>
              <a:schemeClr val="tx1">
                <a:lumMod val="50000"/>
                <a:lumOff val="50000"/>
                <a:alpha val="26000"/>
              </a:schemeClr>
            </a:solidFill>
          </a:ln>
        </p:spPr>
        <p:txBody>
          <a:bodyPr wrap="none" rtlCol="0">
            <a:spAutoFit/>
          </a:bodyPr>
          <a:lstStyle/>
          <a:p>
            <a:r>
              <a:rPr lang="en-US" sz="2400" b="1" dirty="0">
                <a:solidFill>
                  <a:srgbClr val="7F7F7F"/>
                </a:solidFill>
                <a:latin typeface="Helvetica"/>
                <a:cs typeface="Helvetica"/>
              </a:rPr>
              <a:t>e-mail</a:t>
            </a:r>
          </a:p>
        </p:txBody>
      </p:sp>
      <p:sp>
        <p:nvSpPr>
          <p:cNvPr id="12" name="TextBox 11"/>
          <p:cNvSpPr txBox="1"/>
          <p:nvPr/>
        </p:nvSpPr>
        <p:spPr>
          <a:xfrm rot="21213532">
            <a:off x="2854265" y="1742528"/>
            <a:ext cx="1758414" cy="461665"/>
          </a:xfrm>
          <a:prstGeom prst="rect">
            <a:avLst/>
          </a:prstGeom>
          <a:noFill/>
          <a:ln>
            <a:solidFill>
              <a:schemeClr val="tx1">
                <a:lumMod val="50000"/>
                <a:lumOff val="50000"/>
                <a:alpha val="26000"/>
              </a:schemeClr>
            </a:solidFill>
          </a:ln>
        </p:spPr>
        <p:txBody>
          <a:bodyPr wrap="none" rtlCol="0">
            <a:spAutoFit/>
          </a:bodyPr>
          <a:lstStyle/>
          <a:p>
            <a:r>
              <a:rPr lang="en-US" sz="2400" b="1" dirty="0">
                <a:solidFill>
                  <a:srgbClr val="7F7F7F"/>
                </a:solidFill>
                <a:latin typeface="Helvetica"/>
                <a:cs typeface="Helvetica"/>
              </a:rPr>
              <a:t>Call center</a:t>
            </a:r>
          </a:p>
        </p:txBody>
      </p:sp>
      <p:sp>
        <p:nvSpPr>
          <p:cNvPr id="13" name="TextBox 12"/>
          <p:cNvSpPr txBox="1"/>
          <p:nvPr/>
        </p:nvSpPr>
        <p:spPr>
          <a:xfrm rot="1468858">
            <a:off x="4710595" y="1460803"/>
            <a:ext cx="1382410" cy="461665"/>
          </a:xfrm>
          <a:prstGeom prst="rect">
            <a:avLst/>
          </a:prstGeom>
          <a:noFill/>
          <a:ln>
            <a:solidFill>
              <a:schemeClr val="tx1">
                <a:lumMod val="50000"/>
                <a:lumOff val="50000"/>
                <a:alpha val="26000"/>
              </a:schemeClr>
            </a:solidFill>
          </a:ln>
        </p:spPr>
        <p:txBody>
          <a:bodyPr wrap="none" rtlCol="0">
            <a:spAutoFit/>
          </a:bodyPr>
          <a:lstStyle/>
          <a:p>
            <a:r>
              <a:rPr lang="en-US" sz="2400" b="1" dirty="0">
                <a:solidFill>
                  <a:srgbClr val="7F7F7F"/>
                </a:solidFill>
                <a:latin typeface="Helvetica"/>
                <a:cs typeface="Helvetica"/>
              </a:rPr>
              <a:t>Surveys</a:t>
            </a:r>
          </a:p>
        </p:txBody>
      </p:sp>
      <p:sp>
        <p:nvSpPr>
          <p:cNvPr id="14" name="TextBox 13"/>
          <p:cNvSpPr txBox="1"/>
          <p:nvPr/>
        </p:nvSpPr>
        <p:spPr>
          <a:xfrm rot="1555621">
            <a:off x="3018006" y="2982574"/>
            <a:ext cx="2704406" cy="461665"/>
          </a:xfrm>
          <a:prstGeom prst="rect">
            <a:avLst/>
          </a:prstGeom>
          <a:noFill/>
          <a:ln>
            <a:solidFill>
              <a:schemeClr val="tx1">
                <a:lumMod val="50000"/>
                <a:lumOff val="50000"/>
                <a:alpha val="26000"/>
              </a:schemeClr>
            </a:solidFill>
          </a:ln>
        </p:spPr>
        <p:txBody>
          <a:bodyPr wrap="square" rtlCol="0">
            <a:spAutoFit/>
          </a:bodyPr>
          <a:lstStyle/>
          <a:p>
            <a:r>
              <a:rPr lang="en-US" sz="2400" b="1" dirty="0">
                <a:solidFill>
                  <a:srgbClr val="7F7F7F"/>
                </a:solidFill>
                <a:latin typeface="Helvetica"/>
                <a:cs typeface="Helvetica"/>
              </a:rPr>
              <a:t>Corporate data</a:t>
            </a:r>
          </a:p>
        </p:txBody>
      </p:sp>
      <p:sp>
        <p:nvSpPr>
          <p:cNvPr id="15" name="TextBox 14"/>
          <p:cNvSpPr txBox="1"/>
          <p:nvPr/>
        </p:nvSpPr>
        <p:spPr>
          <a:xfrm>
            <a:off x="7758806" y="560479"/>
            <a:ext cx="2512076" cy="461665"/>
          </a:xfrm>
          <a:prstGeom prst="rect">
            <a:avLst/>
          </a:prstGeom>
          <a:noFill/>
        </p:spPr>
        <p:txBody>
          <a:bodyPr wrap="none" rtlCol="0">
            <a:spAutoFit/>
          </a:bodyPr>
          <a:lstStyle/>
          <a:p>
            <a:r>
              <a:rPr lang="en-US" sz="2400" b="1" dirty="0">
                <a:solidFill>
                  <a:schemeClr val="tx1">
                    <a:lumMod val="50000"/>
                    <a:lumOff val="50000"/>
                  </a:schemeClr>
                </a:solidFill>
                <a:latin typeface="Helvetica"/>
                <a:cs typeface="Helvetica"/>
              </a:rPr>
              <a:t>Social</a:t>
            </a:r>
            <a:r>
              <a:rPr lang="en-US" sz="2400" dirty="0"/>
              <a:t> </a:t>
            </a:r>
            <a:r>
              <a:rPr lang="en-US" sz="2400" b="1" dirty="0">
                <a:solidFill>
                  <a:schemeClr val="tx1">
                    <a:lumMod val="50000"/>
                    <a:lumOff val="50000"/>
                  </a:schemeClr>
                </a:solidFill>
                <a:latin typeface="Helvetica"/>
                <a:cs typeface="Helvetica"/>
              </a:rPr>
              <a:t>networks</a:t>
            </a:r>
          </a:p>
        </p:txBody>
      </p:sp>
      <p:sp>
        <p:nvSpPr>
          <p:cNvPr id="16" name="TextBox 15"/>
          <p:cNvSpPr txBox="1"/>
          <p:nvPr/>
        </p:nvSpPr>
        <p:spPr>
          <a:xfrm>
            <a:off x="7589008" y="3214171"/>
            <a:ext cx="2972989" cy="461665"/>
          </a:xfrm>
          <a:prstGeom prst="rect">
            <a:avLst/>
          </a:prstGeom>
          <a:noFill/>
        </p:spPr>
        <p:txBody>
          <a:bodyPr wrap="none" rtlCol="0">
            <a:spAutoFit/>
          </a:bodyPr>
          <a:lstStyle/>
          <a:p>
            <a:r>
              <a:rPr lang="en-US" sz="2400" b="1" dirty="0">
                <a:solidFill>
                  <a:schemeClr val="tx1">
                    <a:lumMod val="50000"/>
                    <a:lumOff val="50000"/>
                  </a:schemeClr>
                </a:solidFill>
                <a:latin typeface="Helvetica"/>
                <a:cs typeface="Helvetica"/>
              </a:rPr>
              <a:t>Online review sites</a:t>
            </a:r>
          </a:p>
        </p:txBody>
      </p:sp>
      <p:pic>
        <p:nvPicPr>
          <p:cNvPr id="17" name="Picture 16"/>
          <p:cNvPicPr>
            <a:picLocks noChangeAspect="1"/>
          </p:cNvPicPr>
          <p:nvPr/>
        </p:nvPicPr>
        <p:blipFill>
          <a:blip r:embed="rId3"/>
          <a:stretch>
            <a:fillRect/>
          </a:stretch>
        </p:blipFill>
        <p:spPr>
          <a:xfrm rot="882870">
            <a:off x="7941927" y="1378405"/>
            <a:ext cx="2267152" cy="1497176"/>
          </a:xfrm>
          <a:prstGeom prst="rect">
            <a:avLst/>
          </a:prstGeom>
        </p:spPr>
      </p:pic>
      <p:pic>
        <p:nvPicPr>
          <p:cNvPr id="19" name="Picture 18"/>
          <p:cNvPicPr>
            <a:picLocks noChangeAspect="1"/>
          </p:cNvPicPr>
          <p:nvPr/>
        </p:nvPicPr>
        <p:blipFill>
          <a:blip r:embed="rId4"/>
          <a:stretch>
            <a:fillRect/>
          </a:stretch>
        </p:blipFill>
        <p:spPr>
          <a:xfrm>
            <a:off x="7707657" y="3773919"/>
            <a:ext cx="2614373" cy="2614373"/>
          </a:xfrm>
          <a:prstGeom prst="rect">
            <a:avLst/>
          </a:prstGeom>
        </p:spPr>
      </p:pic>
      <p:sp>
        <p:nvSpPr>
          <p:cNvPr id="3" name="Slide Number Placeholder 2">
            <a:extLst>
              <a:ext uri="{FF2B5EF4-FFF2-40B4-BE49-F238E27FC236}">
                <a16:creationId xmlns:a16="http://schemas.microsoft.com/office/drawing/2014/main" id="{DB3D405D-2C29-41DC-A9FC-B8765FE3E261}"/>
              </a:ext>
            </a:extLst>
          </p:cNvPr>
          <p:cNvSpPr>
            <a:spLocks noGrp="1"/>
          </p:cNvSpPr>
          <p:nvPr>
            <p:ph type="sldNum" sz="quarter" idx="12"/>
          </p:nvPr>
        </p:nvSpPr>
        <p:spPr/>
        <p:txBody>
          <a:bodyPr/>
          <a:lstStyle/>
          <a:p>
            <a:fld id="{B6D7416F-EA32-435B-8E2C-AE97F80E1F22}" type="slidenum">
              <a:rPr lang="en-US" smtClean="0"/>
              <a:t>10</a:t>
            </a:fld>
            <a:endParaRPr lang="en-US"/>
          </a:p>
        </p:txBody>
      </p:sp>
    </p:spTree>
    <p:extLst>
      <p:ext uri="{BB962C8B-B14F-4D97-AF65-F5344CB8AC3E}">
        <p14:creationId xmlns:p14="http://schemas.microsoft.com/office/powerpoint/2010/main" val="726353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4920" name="Rectangle 29491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922" name="Rectangle 29492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924" name="Rectangle 29492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914" name="Rectangle 2"/>
          <p:cNvSpPr>
            <a:spLocks noGrp="1" noChangeArrowheads="1"/>
          </p:cNvSpPr>
          <p:nvPr>
            <p:ph type="title"/>
          </p:nvPr>
        </p:nvSpPr>
        <p:spPr>
          <a:xfrm>
            <a:off x="2231136" y="467418"/>
            <a:ext cx="7729728" cy="1188720"/>
          </a:xfrm>
          <a:solidFill>
            <a:schemeClr val="bg1"/>
          </a:solidFill>
        </p:spPr>
        <p:txBody>
          <a:bodyPr>
            <a:normAutofit/>
          </a:bodyPr>
          <a:lstStyle/>
          <a:p>
            <a:r>
              <a:rPr lang="en-US" dirty="0"/>
              <a:t>The Problem With Data</a:t>
            </a:r>
          </a:p>
        </p:txBody>
      </p:sp>
      <p:sp>
        <p:nvSpPr>
          <p:cNvPr id="294915" name="Rectangle 3"/>
          <p:cNvSpPr>
            <a:spLocks noGrp="1" noChangeArrowheads="1"/>
          </p:cNvSpPr>
          <p:nvPr>
            <p:ph idx="1"/>
          </p:nvPr>
        </p:nvSpPr>
        <p:spPr>
          <a:xfrm>
            <a:off x="1706062" y="2291262"/>
            <a:ext cx="8779512" cy="2879256"/>
          </a:xfrm>
        </p:spPr>
        <p:txBody>
          <a:bodyPr>
            <a:normAutofit/>
          </a:bodyPr>
          <a:lstStyle/>
          <a:p>
            <a:r>
              <a:rPr lang="en-US">
                <a:solidFill>
                  <a:srgbClr val="404040"/>
                </a:solidFill>
              </a:rPr>
              <a:t>Most companies have plenty of data, but data is not information</a:t>
            </a:r>
          </a:p>
          <a:p>
            <a:r>
              <a:rPr lang="en-US">
                <a:solidFill>
                  <a:srgbClr val="404040"/>
                </a:solidFill>
              </a:rPr>
              <a:t>Data is often spread across multiple systems, stored in different formats, and may even be localized for different countries</a:t>
            </a:r>
          </a:p>
          <a:p>
            <a:r>
              <a:rPr lang="en-US">
                <a:solidFill>
                  <a:srgbClr val="404040"/>
                </a:solidFill>
              </a:rPr>
              <a:t>The first challenge is to consolidate the data so that it is consistent and accessible</a:t>
            </a:r>
          </a:p>
        </p:txBody>
      </p:sp>
      <p:sp>
        <p:nvSpPr>
          <p:cNvPr id="3" name="Slide Number Placeholder 2">
            <a:extLst>
              <a:ext uri="{FF2B5EF4-FFF2-40B4-BE49-F238E27FC236}">
                <a16:creationId xmlns:a16="http://schemas.microsoft.com/office/drawing/2014/main" id="{1D55D013-C10F-424B-874B-C092B702731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11</a:t>
            </a:fld>
            <a:endParaRPr lang="en-US"/>
          </a:p>
        </p:txBody>
      </p:sp>
    </p:spTree>
    <p:extLst>
      <p:ext uri="{BB962C8B-B14F-4D97-AF65-F5344CB8AC3E}">
        <p14:creationId xmlns:p14="http://schemas.microsoft.com/office/powerpoint/2010/main" val="63245080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616" name="Rectangle 196615">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18" name="Rectangle 196617">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20" name="Rectangle 19661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610" name="Rectangle 2"/>
          <p:cNvSpPr>
            <a:spLocks noGrp="1" noChangeArrowheads="1"/>
          </p:cNvSpPr>
          <p:nvPr>
            <p:ph type="title"/>
          </p:nvPr>
        </p:nvSpPr>
        <p:spPr>
          <a:xfrm>
            <a:off x="2231136" y="467418"/>
            <a:ext cx="7729728" cy="1188720"/>
          </a:xfrm>
          <a:solidFill>
            <a:schemeClr val="bg1"/>
          </a:solidFill>
        </p:spPr>
        <p:txBody>
          <a:bodyPr>
            <a:normAutofit/>
          </a:bodyPr>
          <a:lstStyle/>
          <a:p>
            <a:r>
              <a:rPr lang="en-US"/>
              <a:t>The Origins and Drivers of Business Analytics</a:t>
            </a:r>
          </a:p>
        </p:txBody>
      </p:sp>
      <p:sp>
        <p:nvSpPr>
          <p:cNvPr id="196611" name="Rectangle 3"/>
          <p:cNvSpPr>
            <a:spLocks noGrp="1" noChangeArrowheads="1"/>
          </p:cNvSpPr>
          <p:nvPr>
            <p:ph idx="1"/>
          </p:nvPr>
        </p:nvSpPr>
        <p:spPr>
          <a:xfrm>
            <a:off x="1706062" y="2291262"/>
            <a:ext cx="8779512" cy="2879256"/>
          </a:xfrm>
        </p:spPr>
        <p:txBody>
          <a:bodyPr>
            <a:normAutofit/>
          </a:bodyPr>
          <a:lstStyle/>
          <a:p>
            <a:r>
              <a:rPr lang="en-US">
                <a:solidFill>
                  <a:srgbClr val="404040"/>
                </a:solidFill>
              </a:rPr>
              <a:t>Organizations are being compelled to capture, understand, and harness their data to support decision making in order to improve business operations</a:t>
            </a:r>
          </a:p>
          <a:p>
            <a:r>
              <a:rPr lang="en-US">
                <a:solidFill>
                  <a:srgbClr val="404040"/>
                </a:solidFill>
              </a:rPr>
              <a:t>Managers need the </a:t>
            </a:r>
            <a:r>
              <a:rPr lang="en-US" i="1">
                <a:solidFill>
                  <a:srgbClr val="404040"/>
                </a:solidFill>
              </a:rPr>
              <a:t>right information </a:t>
            </a:r>
            <a:r>
              <a:rPr lang="en-US">
                <a:solidFill>
                  <a:srgbClr val="404040"/>
                </a:solidFill>
              </a:rPr>
              <a:t>at the </a:t>
            </a:r>
            <a:r>
              <a:rPr lang="en-US" i="1">
                <a:solidFill>
                  <a:srgbClr val="404040"/>
                </a:solidFill>
              </a:rPr>
              <a:t>right time </a:t>
            </a:r>
            <a:r>
              <a:rPr lang="en-US">
                <a:solidFill>
                  <a:srgbClr val="404040"/>
                </a:solidFill>
              </a:rPr>
              <a:t>and in the </a:t>
            </a:r>
            <a:r>
              <a:rPr lang="en-US" i="1">
                <a:solidFill>
                  <a:srgbClr val="404040"/>
                </a:solidFill>
              </a:rPr>
              <a:t>right place</a:t>
            </a:r>
          </a:p>
          <a:p>
            <a:r>
              <a:rPr lang="en-US" i="1">
                <a:solidFill>
                  <a:srgbClr val="404040"/>
                </a:solidFill>
              </a:rPr>
              <a:t>“In God we trust…all others bring data” Edwards Deming</a:t>
            </a:r>
            <a:endParaRPr lang="en-US">
              <a:solidFill>
                <a:srgbClr val="404040"/>
              </a:solidFill>
            </a:endParaRPr>
          </a:p>
        </p:txBody>
      </p:sp>
      <p:sp>
        <p:nvSpPr>
          <p:cNvPr id="3" name="Slide Number Placeholder 2">
            <a:extLst>
              <a:ext uri="{FF2B5EF4-FFF2-40B4-BE49-F238E27FC236}">
                <a16:creationId xmlns:a16="http://schemas.microsoft.com/office/drawing/2014/main" id="{D84F587C-AA10-44BD-8620-28F227FBF4BB}"/>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12</a:t>
            </a:fld>
            <a:endParaRPr lang="en-US"/>
          </a:p>
        </p:txBody>
      </p:sp>
    </p:spTree>
    <p:extLst>
      <p:ext uri="{BB962C8B-B14F-4D97-AF65-F5344CB8AC3E}">
        <p14:creationId xmlns:p14="http://schemas.microsoft.com/office/powerpoint/2010/main" val="101557463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0" name="Picture 6" descr="C:\Users\andewa\AppData\Local\Microsoft\Windows\Temporary Internet Files\Content.IE5\Y7QO2F7B\MP900432794[1].jpg"/>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t="13332" b="2399"/>
          <a:stretch/>
        </p:blipFill>
        <p:spPr bwMode="auto">
          <a:xfrm>
            <a:off x="20" y="10"/>
            <a:ext cx="12191980" cy="685799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8" name="Title 2"/>
          <p:cNvSpPr>
            <a:spLocks noGrp="1"/>
          </p:cNvSpPr>
          <p:nvPr>
            <p:ph type="title"/>
          </p:nvPr>
        </p:nvSpPr>
        <p:spPr>
          <a:noFill/>
          <a:ln>
            <a:solidFill>
              <a:srgbClr val="FFFFFF"/>
            </a:solidFill>
          </a:ln>
        </p:spPr>
        <p:txBody>
          <a:bodyPr>
            <a:normAutofit/>
          </a:bodyPr>
          <a:lstStyle/>
          <a:p>
            <a:pPr eaLnBrk="1" hangingPunct="1"/>
            <a:r>
              <a:rPr lang="en-US">
                <a:solidFill>
                  <a:schemeClr val="tx1"/>
                </a:solidFill>
              </a:rPr>
              <a:t>Three Principles of Real Estate</a:t>
            </a:r>
          </a:p>
        </p:txBody>
      </p:sp>
      <p:sp>
        <p:nvSpPr>
          <p:cNvPr id="9219" name="Content Placeholder 3"/>
          <p:cNvSpPr>
            <a:spLocks noGrp="1"/>
          </p:cNvSpPr>
          <p:nvPr>
            <p:ph idx="1"/>
          </p:nvPr>
        </p:nvSpPr>
        <p:spPr/>
        <p:txBody>
          <a:bodyPr>
            <a:normAutofit/>
          </a:bodyPr>
          <a:lstStyle/>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p:txBody>
      </p:sp>
      <p:sp>
        <p:nvSpPr>
          <p:cNvPr id="3" name="Slide Number Placeholder 2">
            <a:extLst>
              <a:ext uri="{FF2B5EF4-FFF2-40B4-BE49-F238E27FC236}">
                <a16:creationId xmlns:a16="http://schemas.microsoft.com/office/drawing/2014/main" id="{2D15DF6A-0667-42BA-BAF3-720B2DA0DCFC}"/>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13</a:t>
            </a:fld>
            <a:endParaRPr lang="en-US"/>
          </a:p>
        </p:txBody>
      </p:sp>
    </p:spTree>
    <p:extLst>
      <p:ext uri="{BB962C8B-B14F-4D97-AF65-F5344CB8AC3E}">
        <p14:creationId xmlns:p14="http://schemas.microsoft.com/office/powerpoint/2010/main" val="56288089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6" name="Picture 5"/>
          <p:cNvPicPr>
            <a:picLocks noChangeAspect="1" noChangeArrowheads="1"/>
          </p:cNvPicPr>
          <p:nvPr/>
        </p:nvPicPr>
        <p:blipFill>
          <a:blip r:embed="rId3" cstate="print">
            <a:alphaModFix amt="40000"/>
            <a:extLst>
              <a:ext uri="{28A0092B-C50C-407E-A947-70E740481C1C}">
                <a14:useLocalDpi xmlns:a14="http://schemas.microsoft.com/office/drawing/2010/main" val="0"/>
              </a:ext>
            </a:extLst>
          </a:blip>
          <a:srcRect t="16444" r="-1" b="41790"/>
          <a:stretch/>
        </p:blipFill>
        <p:spPr bwMode="auto">
          <a:xfrm>
            <a:off x="20" y="10"/>
            <a:ext cx="12191980" cy="6857990"/>
          </a:xfrm>
          <a:prstGeom prst="rect">
            <a:avLst/>
          </a:prstGeom>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314" name="Title 2"/>
          <p:cNvSpPr>
            <a:spLocks noGrp="1"/>
          </p:cNvSpPr>
          <p:nvPr>
            <p:ph type="title"/>
          </p:nvPr>
        </p:nvSpPr>
        <p:spPr>
          <a:noFill/>
          <a:ln>
            <a:solidFill>
              <a:srgbClr val="FFFFFF"/>
            </a:solidFill>
          </a:ln>
        </p:spPr>
        <p:txBody>
          <a:bodyPr>
            <a:normAutofit/>
          </a:bodyPr>
          <a:lstStyle/>
          <a:p>
            <a:pPr eaLnBrk="1" hangingPunct="1"/>
            <a:r>
              <a:rPr lang="en-US">
                <a:solidFill>
                  <a:schemeClr val="tx1"/>
                </a:solidFill>
              </a:rPr>
              <a:t>What Is the Business Problem/Opportunity?</a:t>
            </a:r>
          </a:p>
        </p:txBody>
      </p:sp>
      <p:sp>
        <p:nvSpPr>
          <p:cNvPr id="13315" name="Content Placeholder 3"/>
          <p:cNvSpPr>
            <a:spLocks noGrp="1"/>
          </p:cNvSpPr>
          <p:nvPr>
            <p:ph idx="1"/>
          </p:nvPr>
        </p:nvSpPr>
        <p:spPr/>
        <p:txBody>
          <a:bodyPr>
            <a:normAutofit/>
          </a:bodyPr>
          <a:lstStyle/>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a:p>
          <a:p>
            <a:pPr eaLnBrk="1" hangingPunct="1"/>
            <a:endParaRPr lang="en-US"/>
          </a:p>
        </p:txBody>
      </p:sp>
      <p:sp>
        <p:nvSpPr>
          <p:cNvPr id="3" name="Slide Number Placeholder 2">
            <a:extLst>
              <a:ext uri="{FF2B5EF4-FFF2-40B4-BE49-F238E27FC236}">
                <a16:creationId xmlns:a16="http://schemas.microsoft.com/office/drawing/2014/main" id="{D42F2D4C-91CF-4963-9EBB-6463E80004BB}"/>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14</a:t>
            </a:fld>
            <a:endParaRPr lang="en-US"/>
          </a:p>
        </p:txBody>
      </p:sp>
    </p:spTree>
    <p:extLst>
      <p:ext uri="{BB962C8B-B14F-4D97-AF65-F5344CB8AC3E}">
        <p14:creationId xmlns:p14="http://schemas.microsoft.com/office/powerpoint/2010/main" val="167398280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40" name="Picture 6" descr="C:\Users\andewa\AppData\Local\Microsoft\Windows\Temporary Internet Files\Content.IE5\722T4OJ3\MP900341910[1].jpg"/>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t="8549" b="12504"/>
          <a:stretch/>
        </p:blipFill>
        <p:spPr bwMode="auto">
          <a:xfrm>
            <a:off x="20" y="10"/>
            <a:ext cx="12191980" cy="685799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38" name="Title 2"/>
          <p:cNvSpPr>
            <a:spLocks noGrp="1"/>
          </p:cNvSpPr>
          <p:nvPr>
            <p:ph type="title"/>
          </p:nvPr>
        </p:nvSpPr>
        <p:spPr>
          <a:noFill/>
          <a:ln>
            <a:solidFill>
              <a:srgbClr val="FFFFFF"/>
            </a:solidFill>
          </a:ln>
        </p:spPr>
        <p:txBody>
          <a:bodyPr>
            <a:normAutofit/>
          </a:bodyPr>
          <a:lstStyle/>
          <a:p>
            <a:pPr eaLnBrk="1" hangingPunct="1"/>
            <a:r>
              <a:rPr lang="en-US">
                <a:solidFill>
                  <a:schemeClr val="tx1"/>
                </a:solidFill>
              </a:rPr>
              <a:t>To Serve or Not to Serve?</a:t>
            </a:r>
          </a:p>
        </p:txBody>
      </p:sp>
      <p:sp>
        <p:nvSpPr>
          <p:cNvPr id="14339" name="Content Placeholder 3"/>
          <p:cNvSpPr>
            <a:spLocks noGrp="1"/>
          </p:cNvSpPr>
          <p:nvPr>
            <p:ph idx="1"/>
          </p:nvPr>
        </p:nvSpPr>
        <p:spPr/>
        <p:txBody>
          <a:bodyPr>
            <a:normAutofit/>
          </a:bodyPr>
          <a:lstStyle/>
          <a:p>
            <a:pPr eaLnBrk="1" hangingPunct="1"/>
            <a:r>
              <a:rPr lang="en-US"/>
              <a:t>Fidelity Investments </a:t>
            </a:r>
          </a:p>
          <a:p>
            <a:pPr eaLnBrk="1" hangingPunct="1"/>
            <a:endParaRPr lang="en-US" dirty="0"/>
          </a:p>
          <a:p>
            <a:pPr eaLnBrk="1" hangingPunct="1"/>
            <a:endParaRPr lang="en-US" dirty="0"/>
          </a:p>
        </p:txBody>
      </p:sp>
      <p:sp>
        <p:nvSpPr>
          <p:cNvPr id="3" name="Slide Number Placeholder 2">
            <a:extLst>
              <a:ext uri="{FF2B5EF4-FFF2-40B4-BE49-F238E27FC236}">
                <a16:creationId xmlns:a16="http://schemas.microsoft.com/office/drawing/2014/main" id="{D4BBEFFF-ED31-4865-B36B-5E1E9909964A}"/>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15</a:t>
            </a:fld>
            <a:endParaRPr lang="en-US"/>
          </a:p>
        </p:txBody>
      </p:sp>
    </p:spTree>
    <p:extLst>
      <p:ext uri="{BB962C8B-B14F-4D97-AF65-F5344CB8AC3E}">
        <p14:creationId xmlns:p14="http://schemas.microsoft.com/office/powerpoint/2010/main" val="204871342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4" name="Picture 7" descr="C:\Users\andewa\AppData\Local\Microsoft\Windows\Temporary Internet Files\Content.IE5\4PO9FFK6\MP900422277[1].jpg"/>
          <p:cNvPicPr>
            <a:picLocks noChangeAspect="1" noChangeArrowheads="1"/>
          </p:cNvPicPr>
          <p:nvPr/>
        </p:nvPicPr>
        <p:blipFill>
          <a:blip r:embed="rId2" cstate="print">
            <a:alphaModFix amt="40000"/>
            <a:extLst>
              <a:ext uri="{28A0092B-C50C-407E-A947-70E740481C1C}">
                <a14:useLocalDpi xmlns:a14="http://schemas.microsoft.com/office/drawing/2010/main" val="0"/>
              </a:ext>
            </a:extLst>
          </a:blip>
          <a:srcRect t="27114" r="1" b="35761"/>
          <a:stretch/>
        </p:blipFill>
        <p:spPr bwMode="auto">
          <a:xfrm>
            <a:off x="20" y="10"/>
            <a:ext cx="12191980" cy="685799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2" name="Title 2"/>
          <p:cNvSpPr>
            <a:spLocks noGrp="1"/>
          </p:cNvSpPr>
          <p:nvPr>
            <p:ph type="title"/>
          </p:nvPr>
        </p:nvSpPr>
        <p:spPr>
          <a:noFill/>
          <a:ln>
            <a:solidFill>
              <a:srgbClr val="FFFFFF"/>
            </a:solidFill>
          </a:ln>
        </p:spPr>
        <p:txBody>
          <a:bodyPr>
            <a:normAutofit/>
          </a:bodyPr>
          <a:lstStyle/>
          <a:p>
            <a:pPr eaLnBrk="1" hangingPunct="1"/>
            <a:r>
              <a:rPr lang="en-US">
                <a:solidFill>
                  <a:schemeClr val="tx1"/>
                </a:solidFill>
              </a:rPr>
              <a:t>To Serve or Not to Serve?</a:t>
            </a:r>
          </a:p>
        </p:txBody>
      </p:sp>
      <p:sp>
        <p:nvSpPr>
          <p:cNvPr id="15363" name="Content Placeholder 3"/>
          <p:cNvSpPr>
            <a:spLocks noGrp="1"/>
          </p:cNvSpPr>
          <p:nvPr>
            <p:ph idx="1"/>
          </p:nvPr>
        </p:nvSpPr>
        <p:spPr/>
        <p:txBody>
          <a:bodyPr>
            <a:normAutofit/>
          </a:bodyPr>
          <a:lstStyle/>
          <a:p>
            <a:pPr eaLnBrk="1" hangingPunct="1"/>
            <a:r>
              <a:rPr lang="en-US"/>
              <a:t>Cutting such value-added </a:t>
            </a:r>
            <a:br>
              <a:rPr lang="en-US"/>
            </a:br>
            <a:r>
              <a:rPr lang="en-US"/>
              <a:t>services might inadvertently </a:t>
            </a:r>
            <a:br>
              <a:rPr lang="en-US"/>
            </a:br>
            <a:r>
              <a:rPr lang="en-US"/>
              <a:t>exacerbate the profitability </a:t>
            </a:r>
            <a:br>
              <a:rPr lang="en-US"/>
            </a:br>
            <a:r>
              <a:rPr lang="en-US"/>
              <a:t>problem by causing the best </a:t>
            </a:r>
            <a:br>
              <a:rPr lang="en-US"/>
            </a:br>
            <a:r>
              <a:rPr lang="en-US"/>
              <a:t>customers to look elsewhere </a:t>
            </a:r>
            <a:br>
              <a:rPr lang="en-US"/>
            </a:br>
            <a:r>
              <a:rPr lang="en-US"/>
              <a:t>for better service.</a:t>
            </a:r>
          </a:p>
          <a:p>
            <a:pPr eaLnBrk="1" hangingPunct="1"/>
            <a:endParaRPr lang="en-US" dirty="0"/>
          </a:p>
          <a:p>
            <a:pPr eaLnBrk="1" hangingPunct="1"/>
            <a:endParaRPr lang="en-US" dirty="0"/>
          </a:p>
          <a:p>
            <a:pPr eaLnBrk="1" hangingPunct="1"/>
            <a:endParaRPr lang="en-US" dirty="0"/>
          </a:p>
        </p:txBody>
      </p:sp>
      <p:sp>
        <p:nvSpPr>
          <p:cNvPr id="3" name="Slide Number Placeholder 2">
            <a:extLst>
              <a:ext uri="{FF2B5EF4-FFF2-40B4-BE49-F238E27FC236}">
                <a16:creationId xmlns:a16="http://schemas.microsoft.com/office/drawing/2014/main" id="{B95089C4-6E3C-4C06-BB1C-4D0BC401E534}"/>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16</a:t>
            </a:fld>
            <a:endParaRPr lang="en-US"/>
          </a:p>
        </p:txBody>
      </p:sp>
    </p:spTree>
    <p:extLst>
      <p:ext uri="{BB962C8B-B14F-4D97-AF65-F5344CB8AC3E}">
        <p14:creationId xmlns:p14="http://schemas.microsoft.com/office/powerpoint/2010/main" val="156076121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9" name="Picture 16388" descr="Calculator, pen, compass, money and a paper with graphs printed on it">
            <a:extLst>
              <a:ext uri="{FF2B5EF4-FFF2-40B4-BE49-F238E27FC236}">
                <a16:creationId xmlns:a16="http://schemas.microsoft.com/office/drawing/2014/main" id="{106261B1-3D53-69E7-4E30-134129ADDFBE}"/>
              </a:ext>
            </a:extLst>
          </p:cNvPr>
          <p:cNvPicPr>
            <a:picLocks noChangeAspect="1"/>
          </p:cNvPicPr>
          <p:nvPr/>
        </p:nvPicPr>
        <p:blipFill>
          <a:blip r:embed="rId3">
            <a:alphaModFix amt="40000"/>
          </a:blip>
          <a:srcRect b="6639"/>
          <a:stretch/>
        </p:blipFill>
        <p:spPr>
          <a:xfrm>
            <a:off x="20" y="10"/>
            <a:ext cx="12191980" cy="6857990"/>
          </a:xfrm>
          <a:prstGeom prst="rect">
            <a:avLst/>
          </a:prstGeom>
        </p:spPr>
      </p:pic>
      <p:sp>
        <p:nvSpPr>
          <p:cNvPr id="16386" name="Title 2"/>
          <p:cNvSpPr>
            <a:spLocks noGrp="1"/>
          </p:cNvSpPr>
          <p:nvPr>
            <p:ph type="title"/>
          </p:nvPr>
        </p:nvSpPr>
        <p:spPr>
          <a:noFill/>
          <a:ln>
            <a:solidFill>
              <a:srgbClr val="FFFFFF"/>
            </a:solidFill>
          </a:ln>
        </p:spPr>
        <p:txBody>
          <a:bodyPr>
            <a:normAutofit/>
          </a:bodyPr>
          <a:lstStyle/>
          <a:p>
            <a:pPr eaLnBrk="1" hangingPunct="1"/>
            <a:r>
              <a:rPr lang="en-US">
                <a:solidFill>
                  <a:schemeClr val="tx1"/>
                </a:solidFill>
              </a:rPr>
              <a:t>What Is the Business Problem/Opportunity?</a:t>
            </a:r>
          </a:p>
        </p:txBody>
      </p:sp>
      <p:sp>
        <p:nvSpPr>
          <p:cNvPr id="16387" name="Content Placeholder 3"/>
          <p:cNvSpPr>
            <a:spLocks noGrp="1"/>
          </p:cNvSpPr>
          <p:nvPr>
            <p:ph idx="1"/>
          </p:nvPr>
        </p:nvSpPr>
        <p:spPr/>
        <p:txBody>
          <a:bodyPr>
            <a:normAutofit/>
          </a:bodyPr>
          <a:lstStyle/>
          <a:p>
            <a:pPr lvl="1" eaLnBrk="1" hangingPunct="1"/>
            <a:r>
              <a:rPr lang="en-US"/>
              <a:t>Should Fidelity Investments consider discontinuing its bill-paying service because this service consistently lost money?</a:t>
            </a:r>
          </a:p>
          <a:p>
            <a:pPr lvl="1" eaLnBrk="1" hangingPunct="1"/>
            <a:r>
              <a:rPr lang="en-US"/>
              <a:t>Should the investment company encourage customers to switch to alternative methods of bill-paying?</a:t>
            </a:r>
          </a:p>
          <a:p>
            <a:pPr lvl="1"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a:p>
            <a:pPr eaLnBrk="1" hangingPunct="1"/>
            <a:endParaRPr lang="en-US"/>
          </a:p>
        </p:txBody>
      </p:sp>
      <p:sp>
        <p:nvSpPr>
          <p:cNvPr id="3" name="Slide Number Placeholder 2">
            <a:extLst>
              <a:ext uri="{FF2B5EF4-FFF2-40B4-BE49-F238E27FC236}">
                <a16:creationId xmlns:a16="http://schemas.microsoft.com/office/drawing/2014/main" id="{2F47A23A-BA2A-4566-AA10-64E7D15714F3}"/>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17</a:t>
            </a:fld>
            <a:endParaRPr lang="en-US"/>
          </a:p>
        </p:txBody>
      </p:sp>
    </p:spTree>
    <p:extLst>
      <p:ext uri="{BB962C8B-B14F-4D97-AF65-F5344CB8AC3E}">
        <p14:creationId xmlns:p14="http://schemas.microsoft.com/office/powerpoint/2010/main" val="20105962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Digital financial graph">
            <a:extLst>
              <a:ext uri="{FF2B5EF4-FFF2-40B4-BE49-F238E27FC236}">
                <a16:creationId xmlns:a16="http://schemas.microsoft.com/office/drawing/2014/main" id="{96319193-58E6-FE03-C185-61418CCE00E5}"/>
              </a:ext>
            </a:extLst>
          </p:cNvPr>
          <p:cNvPicPr>
            <a:picLocks noChangeAspect="1"/>
          </p:cNvPicPr>
          <p:nvPr/>
        </p:nvPicPr>
        <p:blipFill>
          <a:blip r:embed="rId3">
            <a:alphaModFix amt="40000"/>
          </a:blip>
          <a:srcRect/>
          <a:stretch/>
        </p:blipFill>
        <p:spPr>
          <a:xfrm>
            <a:off x="20" y="10"/>
            <a:ext cx="12191980" cy="6857990"/>
          </a:xfrm>
          <a:prstGeom prst="rect">
            <a:avLst/>
          </a:prstGeom>
        </p:spPr>
      </p:pic>
      <p:sp>
        <p:nvSpPr>
          <p:cNvPr id="2" name="Title 1"/>
          <p:cNvSpPr>
            <a:spLocks noGrp="1"/>
          </p:cNvSpPr>
          <p:nvPr>
            <p:ph type="title"/>
          </p:nvPr>
        </p:nvSpPr>
        <p:spPr>
          <a:noFill/>
          <a:ln>
            <a:solidFill>
              <a:srgbClr val="FFFFFF"/>
            </a:solidFill>
          </a:ln>
        </p:spPr>
        <p:txBody>
          <a:bodyPr>
            <a:normAutofit/>
          </a:bodyPr>
          <a:lstStyle/>
          <a:p>
            <a:r>
              <a:rPr lang="en-US">
                <a:solidFill>
                  <a:schemeClr val="tx1"/>
                </a:solidFill>
              </a:rPr>
              <a:t>Business Analytics</a:t>
            </a:r>
          </a:p>
        </p:txBody>
      </p:sp>
      <p:sp>
        <p:nvSpPr>
          <p:cNvPr id="6" name="Content Placeholder 2"/>
          <p:cNvSpPr>
            <a:spLocks noGrp="1"/>
          </p:cNvSpPr>
          <p:nvPr>
            <p:ph idx="1"/>
          </p:nvPr>
        </p:nvSpPr>
        <p:spPr/>
        <p:txBody>
          <a:bodyPr>
            <a:normAutofit/>
          </a:bodyPr>
          <a:lstStyle/>
          <a:p>
            <a:pPr eaLnBrk="1" hangingPunct="1"/>
            <a:r>
              <a:rPr lang="en-US"/>
              <a:t>Use of data for fact-based management.</a:t>
            </a:r>
          </a:p>
          <a:p>
            <a:pPr eaLnBrk="1" hangingPunct="1"/>
            <a:r>
              <a:rPr lang="en-US"/>
              <a:t>Data-driven decision-making. Data drives decisions and actions.</a:t>
            </a:r>
          </a:p>
          <a:p>
            <a:pPr marL="0" indent="0">
              <a:buNone/>
            </a:pPr>
            <a:r>
              <a:rPr lang="en-US"/>
              <a:t>Adapted from: Davenport and Harris (2007) </a:t>
            </a:r>
            <a:br>
              <a:rPr lang="en-US"/>
            </a:br>
            <a:r>
              <a:rPr lang="en-US" i="1"/>
              <a:t>Competing on Analytics: The New Science of Winning</a:t>
            </a:r>
            <a:r>
              <a:rPr lang="en-US" i="1" dirty="0"/>
              <a:t>	</a:t>
            </a:r>
            <a:endParaRPr lang="en-US"/>
          </a:p>
        </p:txBody>
      </p:sp>
      <p:sp>
        <p:nvSpPr>
          <p:cNvPr id="5" name="Slide Number Placeholder 4">
            <a:extLst>
              <a:ext uri="{FF2B5EF4-FFF2-40B4-BE49-F238E27FC236}">
                <a16:creationId xmlns:a16="http://schemas.microsoft.com/office/drawing/2014/main" id="{475B52F4-9D40-49C5-B01D-8630220AAC19}"/>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18</a:t>
            </a:fld>
            <a:endParaRPr lang="en-US"/>
          </a:p>
        </p:txBody>
      </p:sp>
    </p:spTree>
    <p:extLst>
      <p:ext uri="{BB962C8B-B14F-4D97-AF65-F5344CB8AC3E}">
        <p14:creationId xmlns:p14="http://schemas.microsoft.com/office/powerpoint/2010/main" val="49286127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alpha val="76208"/>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68918" y="100780"/>
            <a:ext cx="6759227" cy="1592304"/>
          </a:xfrm>
        </p:spPr>
        <p:txBody>
          <a:bodyPr>
            <a:normAutofit/>
          </a:bodyPr>
          <a:lstStyle/>
          <a:p>
            <a:r>
              <a:rPr lang="en-US" b="1" dirty="0">
                <a:solidFill>
                  <a:srgbClr val="595959"/>
                </a:solidFill>
                <a:latin typeface="Helvetica"/>
                <a:cs typeface="Helvetica"/>
              </a:rPr>
              <a:t>So… Why BA?</a:t>
            </a:r>
          </a:p>
        </p:txBody>
      </p:sp>
      <p:sp>
        <p:nvSpPr>
          <p:cNvPr id="5" name="Slide Number Placeholder 4">
            <a:extLst>
              <a:ext uri="{FF2B5EF4-FFF2-40B4-BE49-F238E27FC236}">
                <a16:creationId xmlns:a16="http://schemas.microsoft.com/office/drawing/2014/main" id="{9391C4A2-1516-4D84-9B21-29F81D209256}"/>
              </a:ext>
            </a:extLst>
          </p:cNvPr>
          <p:cNvSpPr>
            <a:spLocks noGrp="1"/>
          </p:cNvSpPr>
          <p:nvPr>
            <p:ph type="sldNum" sz="quarter" idx="12"/>
          </p:nvPr>
        </p:nvSpPr>
        <p:spPr/>
        <p:txBody>
          <a:bodyPr/>
          <a:lstStyle/>
          <a:p>
            <a:fld id="{B6D7416F-EA32-435B-8E2C-AE97F80E1F22}" type="slidenum">
              <a:rPr lang="en-US" smtClean="0"/>
              <a:t>19</a:t>
            </a:fld>
            <a:endParaRPr lang="en-US"/>
          </a:p>
        </p:txBody>
      </p:sp>
      <p:pic>
        <p:nvPicPr>
          <p:cNvPr id="7" name="Picture 6"/>
          <p:cNvPicPr>
            <a:picLocks noChangeAspect="1"/>
          </p:cNvPicPr>
          <p:nvPr/>
        </p:nvPicPr>
        <p:blipFill>
          <a:blip r:embed="rId3"/>
          <a:stretch>
            <a:fillRect/>
          </a:stretch>
        </p:blipFill>
        <p:spPr>
          <a:xfrm>
            <a:off x="1132867" y="2565978"/>
            <a:ext cx="4863689" cy="3905227"/>
          </a:xfrm>
          <a:prstGeom prst="rect">
            <a:avLst/>
          </a:prstGeom>
        </p:spPr>
      </p:pic>
      <p:sp>
        <p:nvSpPr>
          <p:cNvPr id="9" name="TextBox 8"/>
          <p:cNvSpPr txBox="1"/>
          <p:nvPr/>
        </p:nvSpPr>
        <p:spPr>
          <a:xfrm>
            <a:off x="2143865" y="1693084"/>
            <a:ext cx="8409331" cy="1077218"/>
          </a:xfrm>
          <a:prstGeom prst="rect">
            <a:avLst/>
          </a:prstGeom>
          <a:noFill/>
        </p:spPr>
        <p:txBody>
          <a:bodyPr wrap="square" rtlCol="0">
            <a:spAutoFit/>
          </a:bodyPr>
          <a:lstStyle/>
          <a:p>
            <a:pPr marL="285750" indent="-285750">
              <a:buFont typeface="Arial"/>
              <a:buChar char="•"/>
            </a:pPr>
            <a:r>
              <a:rPr lang="en-US" sz="2400" dirty="0">
                <a:solidFill>
                  <a:schemeClr val="tx2"/>
                </a:solidFill>
              </a:rPr>
              <a:t>Competitive Advantage (understand the difference between data-driven decision-making vs. gut-feeling decision-making.</a:t>
            </a:r>
          </a:p>
          <a:p>
            <a:endParaRPr lang="en-US" sz="1600" dirty="0"/>
          </a:p>
        </p:txBody>
      </p:sp>
      <p:sp>
        <p:nvSpPr>
          <p:cNvPr id="10" name="Rectangle 9"/>
          <p:cNvSpPr/>
          <p:nvPr/>
        </p:nvSpPr>
        <p:spPr>
          <a:xfrm>
            <a:off x="6211409" y="4129598"/>
            <a:ext cx="6019569" cy="1323439"/>
          </a:xfrm>
          <a:prstGeom prst="rect">
            <a:avLst/>
          </a:prstGeom>
        </p:spPr>
        <p:txBody>
          <a:bodyPr wrap="square">
            <a:spAutoFit/>
          </a:bodyPr>
          <a:lstStyle/>
          <a:p>
            <a:pPr marL="285750" indent="-285750">
              <a:buFont typeface="Arial"/>
              <a:buChar char="•"/>
            </a:pPr>
            <a:r>
              <a:rPr lang="en-US" sz="2000" dirty="0">
                <a:solidFill>
                  <a:schemeClr val="accent1">
                    <a:lumMod val="75000"/>
                  </a:schemeClr>
                </a:solidFill>
                <a:latin typeface="Helvetica"/>
                <a:cs typeface="Helvetica"/>
              </a:rPr>
              <a:t>Innovation: new products, new services</a:t>
            </a:r>
          </a:p>
          <a:p>
            <a:pPr marL="285750" indent="-285750">
              <a:buFont typeface="Arial"/>
              <a:buChar char="•"/>
            </a:pPr>
            <a:r>
              <a:rPr lang="en-US" sz="2000" dirty="0">
                <a:solidFill>
                  <a:schemeClr val="accent1">
                    <a:lumMod val="75000"/>
                  </a:schemeClr>
                </a:solidFill>
                <a:latin typeface="Helvetica"/>
                <a:cs typeface="Helvetica"/>
              </a:rPr>
              <a:t>Improve product or market fit</a:t>
            </a:r>
          </a:p>
          <a:p>
            <a:pPr marL="285750" indent="-285750">
              <a:buFont typeface="Arial"/>
              <a:buChar char="•"/>
            </a:pPr>
            <a:r>
              <a:rPr lang="en-US" sz="2000" dirty="0">
                <a:solidFill>
                  <a:schemeClr val="accent1">
                    <a:lumMod val="75000"/>
                  </a:schemeClr>
                </a:solidFill>
                <a:latin typeface="Helvetica"/>
                <a:cs typeface="Helvetica"/>
              </a:rPr>
              <a:t>Understand who your customer is</a:t>
            </a:r>
          </a:p>
          <a:p>
            <a:pPr marL="285750" indent="-285750">
              <a:buFont typeface="Arial"/>
              <a:buChar char="•"/>
            </a:pPr>
            <a:r>
              <a:rPr lang="en-US" sz="2000" dirty="0">
                <a:solidFill>
                  <a:schemeClr val="accent1">
                    <a:lumMod val="75000"/>
                  </a:schemeClr>
                </a:solidFill>
                <a:latin typeface="Helvetica"/>
                <a:cs typeface="Helvetica"/>
              </a:rPr>
              <a:t>Understand your customer needs</a:t>
            </a:r>
          </a:p>
        </p:txBody>
      </p:sp>
      <p:sp>
        <p:nvSpPr>
          <p:cNvPr id="3" name="Rectangle 2"/>
          <p:cNvSpPr/>
          <p:nvPr/>
        </p:nvSpPr>
        <p:spPr>
          <a:xfrm>
            <a:off x="6913572" y="2565978"/>
            <a:ext cx="4572000" cy="646331"/>
          </a:xfrm>
          <a:prstGeom prst="rect">
            <a:avLst/>
          </a:prstGeom>
        </p:spPr>
        <p:txBody>
          <a:bodyPr>
            <a:spAutoFit/>
          </a:bodyPr>
          <a:lstStyle/>
          <a:p>
            <a:r>
              <a:rPr lang="en-US" b="1" i="1" dirty="0"/>
              <a:t>“In God we trust…all others bring data” </a:t>
            </a:r>
            <a:r>
              <a:rPr lang="en-US" b="1" i="1" dirty="0">
                <a:solidFill>
                  <a:srgbClr val="7F7F7F"/>
                </a:solidFill>
              </a:rPr>
              <a:t>Edward Deming</a:t>
            </a:r>
            <a:endParaRPr lang="en-US" b="1" dirty="0">
              <a:solidFill>
                <a:srgbClr val="7F7F7F"/>
              </a:solidFill>
            </a:endParaRPr>
          </a:p>
        </p:txBody>
      </p:sp>
    </p:spTree>
    <p:extLst>
      <p:ext uri="{BB962C8B-B14F-4D97-AF65-F5344CB8AC3E}">
        <p14:creationId xmlns:p14="http://schemas.microsoft.com/office/powerpoint/2010/main" val="41245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ECBE4-C689-474E-83DC-8F1000E23A69}"/>
              </a:ext>
            </a:extLst>
          </p:cNvPr>
          <p:cNvSpPr>
            <a:spLocks noGrp="1"/>
          </p:cNvSpPr>
          <p:nvPr>
            <p:ph type="title"/>
          </p:nvPr>
        </p:nvSpPr>
        <p:spPr>
          <a:xfrm>
            <a:off x="2231136" y="467418"/>
            <a:ext cx="7729728" cy="1188720"/>
          </a:xfrm>
          <a:solidFill>
            <a:schemeClr val="bg1"/>
          </a:solidFill>
        </p:spPr>
        <p:txBody>
          <a:bodyPr>
            <a:normAutofit/>
          </a:bodyPr>
          <a:lstStyle/>
          <a:p>
            <a:r>
              <a:rPr lang="en-US" dirty="0"/>
              <a:t>Agenda for the day</a:t>
            </a:r>
          </a:p>
        </p:txBody>
      </p:sp>
      <p:sp>
        <p:nvSpPr>
          <p:cNvPr id="3" name="Content Placeholder 2">
            <a:extLst>
              <a:ext uri="{FF2B5EF4-FFF2-40B4-BE49-F238E27FC236}">
                <a16:creationId xmlns:a16="http://schemas.microsoft.com/office/drawing/2014/main" id="{B76B7BF8-AB17-454B-989F-A3BDD89212CC}"/>
              </a:ext>
            </a:extLst>
          </p:cNvPr>
          <p:cNvSpPr>
            <a:spLocks noGrp="1"/>
          </p:cNvSpPr>
          <p:nvPr>
            <p:ph idx="1"/>
          </p:nvPr>
        </p:nvSpPr>
        <p:spPr>
          <a:xfrm>
            <a:off x="1706062" y="2291262"/>
            <a:ext cx="8779512" cy="2879256"/>
          </a:xfrm>
        </p:spPr>
        <p:txBody>
          <a:bodyPr>
            <a:normAutofit/>
          </a:bodyPr>
          <a:lstStyle/>
          <a:p>
            <a:pPr marL="0" marR="0">
              <a:spcBef>
                <a:spcPts val="0"/>
              </a:spcBef>
              <a:spcAft>
                <a:spcPts val="0"/>
              </a:spcAft>
            </a:pPr>
            <a:r>
              <a:rPr lang="en-US">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Introductions</a:t>
            </a:r>
          </a:p>
          <a:p>
            <a:pPr marL="0" marR="0">
              <a:spcBef>
                <a:spcPts val="0"/>
              </a:spcBef>
              <a:spcAft>
                <a:spcPts val="0"/>
              </a:spcAft>
            </a:pPr>
            <a:endParaRPr lang="en-US">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Syllabus</a:t>
            </a:r>
          </a:p>
          <a:p>
            <a:pPr marL="0" marR="0">
              <a:spcBef>
                <a:spcPts val="0"/>
              </a:spcBef>
              <a:spcAft>
                <a:spcPts val="0"/>
              </a:spcAft>
            </a:pPr>
            <a:endParaRPr lang="en-US">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Forums for Questions</a:t>
            </a:r>
          </a:p>
          <a:p>
            <a:pPr marL="0" marR="0">
              <a:spcBef>
                <a:spcPts val="0"/>
              </a:spcBef>
              <a:spcAft>
                <a:spcPts val="0"/>
              </a:spcAft>
            </a:pPr>
            <a:endParaRPr lang="en-US">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Discuss Class Project </a:t>
            </a:r>
          </a:p>
          <a:p>
            <a:pPr marL="0" marR="0">
              <a:spcBef>
                <a:spcPts val="0"/>
              </a:spcBef>
              <a:spcAft>
                <a:spcPts val="0"/>
              </a:spcAft>
            </a:pPr>
            <a:endParaRPr lang="en-US">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Discuss RapidMiner </a:t>
            </a:r>
          </a:p>
          <a:p>
            <a:endParaRPr lang="en-US">
              <a:solidFill>
                <a:srgbClr val="404040"/>
              </a:solidFill>
            </a:endParaRPr>
          </a:p>
        </p:txBody>
      </p:sp>
      <p:sp>
        <p:nvSpPr>
          <p:cNvPr id="5" name="Slide Number Placeholder 4">
            <a:extLst>
              <a:ext uri="{FF2B5EF4-FFF2-40B4-BE49-F238E27FC236}">
                <a16:creationId xmlns:a16="http://schemas.microsoft.com/office/drawing/2014/main" id="{8AABA163-CF71-4519-AD80-5A8C5435E3CE}"/>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2</a:t>
            </a:fld>
            <a:endParaRPr lang="en-US"/>
          </a:p>
        </p:txBody>
      </p:sp>
    </p:spTree>
    <p:extLst>
      <p:ext uri="{BB962C8B-B14F-4D97-AF65-F5344CB8AC3E}">
        <p14:creationId xmlns:p14="http://schemas.microsoft.com/office/powerpoint/2010/main" val="469424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75658" y="2134831"/>
            <a:ext cx="8229600" cy="1143000"/>
          </a:xfrm>
        </p:spPr>
        <p:txBody>
          <a:bodyPr>
            <a:normAutofit/>
          </a:bodyPr>
          <a:lstStyle/>
          <a:p>
            <a:r>
              <a:rPr lang="en-US" dirty="0">
                <a:solidFill>
                  <a:srgbClr val="7F7F7F"/>
                </a:solidFill>
              </a:rPr>
              <a:t>Still not convinced? </a:t>
            </a:r>
          </a:p>
        </p:txBody>
      </p:sp>
      <p:sp>
        <p:nvSpPr>
          <p:cNvPr id="3" name="Slide Number Placeholder 2">
            <a:extLst>
              <a:ext uri="{FF2B5EF4-FFF2-40B4-BE49-F238E27FC236}">
                <a16:creationId xmlns:a16="http://schemas.microsoft.com/office/drawing/2014/main" id="{F375ED0F-8E26-4D59-B1D1-6A86AD22FF43}"/>
              </a:ext>
            </a:extLst>
          </p:cNvPr>
          <p:cNvSpPr>
            <a:spLocks noGrp="1"/>
          </p:cNvSpPr>
          <p:nvPr>
            <p:ph type="sldNum" sz="quarter" idx="12"/>
          </p:nvPr>
        </p:nvSpPr>
        <p:spPr/>
        <p:txBody>
          <a:bodyPr/>
          <a:lstStyle/>
          <a:p>
            <a:fld id="{B6D7416F-EA32-435B-8E2C-AE97F80E1F22}" type="slidenum">
              <a:rPr lang="en-US" smtClean="0"/>
              <a:t>20</a:t>
            </a:fld>
            <a:endParaRPr lang="en-US"/>
          </a:p>
        </p:txBody>
      </p:sp>
      <p:sp>
        <p:nvSpPr>
          <p:cNvPr id="8" name="TextBox 7"/>
          <p:cNvSpPr txBox="1"/>
          <p:nvPr/>
        </p:nvSpPr>
        <p:spPr>
          <a:xfrm>
            <a:off x="4440839" y="3853067"/>
            <a:ext cx="3310321" cy="584776"/>
          </a:xfrm>
          <a:prstGeom prst="rect">
            <a:avLst/>
          </a:prstGeom>
          <a:noFill/>
        </p:spPr>
        <p:txBody>
          <a:bodyPr wrap="none" rtlCol="0">
            <a:spAutoFit/>
          </a:bodyPr>
          <a:lstStyle/>
          <a:p>
            <a:r>
              <a:rPr lang="en-US" sz="3200" b="1" dirty="0">
                <a:solidFill>
                  <a:srgbClr val="7F7F7F"/>
                </a:solidFill>
              </a:rPr>
              <a:t>What if I tell you…</a:t>
            </a:r>
            <a:endParaRPr lang="en-US" sz="3200" b="1" dirty="0"/>
          </a:p>
        </p:txBody>
      </p:sp>
    </p:spTree>
    <p:extLst>
      <p:ext uri="{BB962C8B-B14F-4D97-AF65-F5344CB8AC3E}">
        <p14:creationId xmlns:p14="http://schemas.microsoft.com/office/powerpoint/2010/main" val="41329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duotone>
              <a:schemeClr val="bg2">
                <a:shade val="45000"/>
                <a:satMod val="135000"/>
              </a:schemeClr>
              <a:prstClr val="white"/>
            </a:duotone>
            <a:alphaModFix amt="25000"/>
          </a:blip>
          <a:srcRect t="7228" r="-1" b="1853"/>
          <a:stretch/>
        </p:blipFill>
        <p:spPr>
          <a:xfrm>
            <a:off x="20" y="74954"/>
            <a:ext cx="7369037" cy="6857990"/>
          </a:xfrm>
          <a:prstGeom prst="rect">
            <a:avLst/>
          </a:prstGeom>
        </p:spPr>
      </p:pic>
      <p:sp>
        <p:nvSpPr>
          <p:cNvPr id="8" name="TextBox 7"/>
          <p:cNvSpPr txBox="1"/>
          <p:nvPr/>
        </p:nvSpPr>
        <p:spPr>
          <a:xfrm>
            <a:off x="804672" y="2638044"/>
            <a:ext cx="5925312" cy="3101983"/>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b="1" dirty="0">
                <a:solidFill>
                  <a:schemeClr val="tx1">
                    <a:lumMod val="85000"/>
                    <a:lumOff val="15000"/>
                  </a:schemeClr>
                </a:solidFill>
              </a:rPr>
              <a:t>Analytics is</a:t>
            </a:r>
            <a:r>
              <a:rPr lang="zh-CN" altLang="en-US" b="1" dirty="0">
                <a:solidFill>
                  <a:schemeClr val="tx1">
                    <a:lumMod val="85000"/>
                    <a:lumOff val="15000"/>
                  </a:schemeClr>
                </a:solidFill>
              </a:rPr>
              <a:t> </a:t>
            </a:r>
            <a:r>
              <a:rPr lang="en-US" b="1" dirty="0">
                <a:solidFill>
                  <a:schemeClr val="tx1">
                    <a:lumMod val="85000"/>
                    <a:lumOff val="15000"/>
                  </a:schemeClr>
                </a:solidFill>
              </a:rPr>
              <a:t>fire    !</a:t>
            </a:r>
          </a:p>
        </p:txBody>
      </p:sp>
      <p:pic>
        <p:nvPicPr>
          <p:cNvPr id="7" name="Picture 6"/>
          <p:cNvPicPr>
            <a:picLocks noChangeAspect="1"/>
          </p:cNvPicPr>
          <p:nvPr/>
        </p:nvPicPr>
        <p:blipFill>
          <a:blip r:embed="rId4"/>
          <a:srcRect t="31517" r="-3" b="14244"/>
          <a:stretch/>
        </p:blipFill>
        <p:spPr>
          <a:xfrm>
            <a:off x="8186411" y="665018"/>
            <a:ext cx="3353834" cy="2032419"/>
          </a:xfrm>
          <a:prstGeom prst="rect">
            <a:avLst/>
          </a:prstGeom>
        </p:spPr>
      </p:pic>
      <p:pic>
        <p:nvPicPr>
          <p:cNvPr id="6" name="Picture 5"/>
          <p:cNvPicPr>
            <a:picLocks noChangeAspect="1"/>
          </p:cNvPicPr>
          <p:nvPr/>
        </p:nvPicPr>
        <p:blipFill>
          <a:blip r:embed="rId5"/>
          <a:srcRect t="32478" r="-1" b="-1"/>
          <a:stretch/>
        </p:blipFill>
        <p:spPr>
          <a:xfrm>
            <a:off x="8186411" y="2854036"/>
            <a:ext cx="3353834" cy="2761673"/>
          </a:xfrm>
          <a:prstGeom prst="rect">
            <a:avLst/>
          </a:prstGeom>
        </p:spPr>
      </p:pic>
      <p:sp>
        <p:nvSpPr>
          <p:cNvPr id="3" name="Slide Number Placeholder 2">
            <a:extLst>
              <a:ext uri="{FF2B5EF4-FFF2-40B4-BE49-F238E27FC236}">
                <a16:creationId xmlns:a16="http://schemas.microsoft.com/office/drawing/2014/main" id="{7F09142C-EF13-43E8-A0E0-E77AE738F2C2}"/>
              </a:ext>
            </a:extLst>
          </p:cNvPr>
          <p:cNvSpPr>
            <a:spLocks noGrp="1"/>
          </p:cNvSpPr>
          <p:nvPr>
            <p:ph type="sldNum" sz="quarter" idx="12"/>
          </p:nvPr>
        </p:nvSpPr>
        <p:spPr/>
        <p:txBody>
          <a:bodyPr vert="horz" lIns="18288" tIns="45720" rIns="18288" bIns="45720" rtlCol="0" anchor="ctr">
            <a:normAutofit/>
          </a:bodyPr>
          <a:lstStyle/>
          <a:p>
            <a:pPr>
              <a:lnSpc>
                <a:spcPct val="90000"/>
              </a:lnSpc>
              <a:spcAft>
                <a:spcPts val="600"/>
              </a:spcAft>
            </a:pPr>
            <a:fld id="{B6D7416F-EA32-435B-8E2C-AE97F80E1F22}" type="slidenum">
              <a:rPr lang="en-US" smtClean="0"/>
              <a:pPr>
                <a:lnSpc>
                  <a:spcPct val="90000"/>
                </a:lnSpc>
                <a:spcAft>
                  <a:spcPts val="600"/>
                </a:spcAft>
              </a:pPr>
              <a:t>21</a:t>
            </a:fld>
            <a:endParaRPr lang="en-US"/>
          </a:p>
        </p:txBody>
      </p:sp>
    </p:spTree>
    <p:extLst>
      <p:ext uri="{BB962C8B-B14F-4D97-AF65-F5344CB8AC3E}">
        <p14:creationId xmlns:p14="http://schemas.microsoft.com/office/powerpoint/2010/main" val="2045464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alphaModFix amt="40000"/>
            <a:extLst>
              <a:ext uri="{28A0092B-C50C-407E-A947-70E740481C1C}">
                <a14:useLocalDpi xmlns:a14="http://schemas.microsoft.com/office/drawing/2010/main"/>
              </a:ext>
            </a:extLst>
          </a:blip>
          <a:srcRect b="22681"/>
          <a:stretch/>
        </p:blipFill>
        <p:spPr>
          <a:xfrm>
            <a:off x="20" y="10"/>
            <a:ext cx="12191980" cy="6857990"/>
          </a:xfrm>
          <a:prstGeom prst="rect">
            <a:avLst/>
          </a:prstGeom>
        </p:spPr>
      </p:pic>
      <p:sp>
        <p:nvSpPr>
          <p:cNvPr id="5" name="Content Placeholder 2"/>
          <p:cNvSpPr>
            <a:spLocks noGrp="1"/>
          </p:cNvSpPr>
          <p:nvPr>
            <p:ph idx="1"/>
          </p:nvPr>
        </p:nvSpPr>
        <p:spPr/>
        <p:txBody>
          <a:bodyPr>
            <a:normAutofit/>
          </a:bodyPr>
          <a:lstStyle/>
          <a:p>
            <a:r>
              <a:rPr lang="en-US"/>
              <a:t>MIT Sloan Sports Analytics Conference (SSAC)</a:t>
            </a:r>
          </a:p>
          <a:p>
            <a:pPr lvl="2"/>
            <a:r>
              <a:rPr lang="en-US"/>
              <a:t>9</a:t>
            </a:r>
            <a:r>
              <a:rPr lang="en-US" baseline="30000"/>
              <a:t>th</a:t>
            </a:r>
            <a:r>
              <a:rPr lang="en-US"/>
              <a:t> Annual Conference, February</a:t>
            </a:r>
            <a:br>
              <a:rPr lang="en-US"/>
            </a:br>
            <a:r>
              <a:rPr lang="en-US"/>
              <a:t> 27-28, 2015 </a:t>
            </a:r>
          </a:p>
          <a:p>
            <a:pPr lvl="2"/>
            <a:r>
              <a:rPr lang="en-US"/>
              <a:t>Panels</a:t>
            </a:r>
          </a:p>
          <a:p>
            <a:pPr lvl="2"/>
            <a:r>
              <a:rPr lang="en-US"/>
              <a:t>Research track </a:t>
            </a:r>
          </a:p>
          <a:p>
            <a:r>
              <a:rPr lang="en-US"/>
              <a:t>Fast growth – 3100 attendees, 1800 on waitlist</a:t>
            </a:r>
          </a:p>
        </p:txBody>
      </p:sp>
      <p:sp>
        <p:nvSpPr>
          <p:cNvPr id="3" name="Slide Number Placeholder 2">
            <a:extLst>
              <a:ext uri="{FF2B5EF4-FFF2-40B4-BE49-F238E27FC236}">
                <a16:creationId xmlns:a16="http://schemas.microsoft.com/office/drawing/2014/main" id="{D822755E-2997-46E2-8420-6C813A4937DF}"/>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22</a:t>
            </a:fld>
            <a:endParaRPr lang="en-US"/>
          </a:p>
        </p:txBody>
      </p:sp>
    </p:spTree>
    <p:extLst>
      <p:ext uri="{BB962C8B-B14F-4D97-AF65-F5344CB8AC3E}">
        <p14:creationId xmlns:p14="http://schemas.microsoft.com/office/powerpoint/2010/main" val="272392588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chemeClr val="bg1"/>
          </a:solidFill>
        </p:spPr>
        <p:txBody>
          <a:bodyPr>
            <a:normAutofit/>
          </a:bodyPr>
          <a:lstStyle/>
          <a:p>
            <a:r>
              <a:rPr lang="en-US" b="1"/>
              <a:t>More Applications:</a:t>
            </a:r>
          </a:p>
        </p:txBody>
      </p:sp>
      <p:sp>
        <p:nvSpPr>
          <p:cNvPr id="3" name="Content Placeholder 2"/>
          <p:cNvSpPr>
            <a:spLocks noGrp="1"/>
          </p:cNvSpPr>
          <p:nvPr>
            <p:ph idx="1"/>
          </p:nvPr>
        </p:nvSpPr>
        <p:spPr>
          <a:xfrm>
            <a:off x="1706062" y="2291262"/>
            <a:ext cx="8779512" cy="2879256"/>
          </a:xfrm>
        </p:spPr>
        <p:txBody>
          <a:bodyPr>
            <a:normAutofit/>
          </a:bodyPr>
          <a:lstStyle/>
          <a:p>
            <a:r>
              <a:rPr lang="en-US">
                <a:solidFill>
                  <a:srgbClr val="404040"/>
                </a:solidFill>
              </a:rPr>
              <a:t>Financial Services</a:t>
            </a:r>
          </a:p>
          <a:p>
            <a:r>
              <a:rPr lang="en-US">
                <a:solidFill>
                  <a:srgbClr val="404040"/>
                </a:solidFill>
              </a:rPr>
              <a:t>Detect Fraudulent Transactions</a:t>
            </a:r>
          </a:p>
          <a:p>
            <a:r>
              <a:rPr lang="en-US">
                <a:solidFill>
                  <a:srgbClr val="404040"/>
                </a:solidFill>
              </a:rPr>
              <a:t>Marketing (e.g. cross-sell; up-sell)</a:t>
            </a:r>
          </a:p>
          <a:p>
            <a:r>
              <a:rPr lang="en-US">
                <a:solidFill>
                  <a:srgbClr val="404040"/>
                </a:solidFill>
              </a:rPr>
              <a:t>Pricing</a:t>
            </a:r>
          </a:p>
          <a:p>
            <a:r>
              <a:rPr lang="en-US">
                <a:solidFill>
                  <a:srgbClr val="404040"/>
                </a:solidFill>
              </a:rPr>
              <a:t>Credit &amp; Risk analysis</a:t>
            </a:r>
          </a:p>
          <a:p>
            <a:r>
              <a:rPr lang="en-US">
                <a:solidFill>
                  <a:srgbClr val="404040"/>
                </a:solidFill>
              </a:rPr>
              <a:t>Healthcare</a:t>
            </a:r>
          </a:p>
          <a:p>
            <a:r>
              <a:rPr lang="en-US">
                <a:solidFill>
                  <a:srgbClr val="404040"/>
                </a:solidFill>
              </a:rPr>
              <a:t>Any others you can think of?</a:t>
            </a:r>
          </a:p>
          <a:p>
            <a:endParaRPr lang="en-US">
              <a:solidFill>
                <a:srgbClr val="404040"/>
              </a:solidFill>
            </a:endParaRPr>
          </a:p>
        </p:txBody>
      </p:sp>
      <p:sp>
        <p:nvSpPr>
          <p:cNvPr id="5" name="Slide Number Placeholder 4">
            <a:extLst>
              <a:ext uri="{FF2B5EF4-FFF2-40B4-BE49-F238E27FC236}">
                <a16:creationId xmlns:a16="http://schemas.microsoft.com/office/drawing/2014/main" id="{4480C779-ED4F-477D-AD4A-C2323C0DF9B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23</a:t>
            </a:fld>
            <a:endParaRPr lang="en-US"/>
          </a:p>
        </p:txBody>
      </p:sp>
    </p:spTree>
    <p:extLst>
      <p:ext uri="{BB962C8B-B14F-4D97-AF65-F5344CB8AC3E}">
        <p14:creationId xmlns:p14="http://schemas.microsoft.com/office/powerpoint/2010/main" val="2480235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rcRect t="11765"/>
          <a:stretch/>
        </p:blipFill>
        <p:spPr>
          <a:xfrm>
            <a:off x="20" y="10"/>
            <a:ext cx="12191980" cy="6857990"/>
          </a:xfrm>
          <a:prstGeom prst="rect">
            <a:avLst/>
          </a:prstGeom>
        </p:spPr>
      </p:pic>
      <p:sp>
        <p:nvSpPr>
          <p:cNvPr id="6" name="Title 1"/>
          <p:cNvSpPr>
            <a:spLocks noGrp="1"/>
          </p:cNvSpPr>
          <p:nvPr>
            <p:ph type="title"/>
          </p:nvPr>
        </p:nvSpPr>
        <p:spPr>
          <a:xfrm>
            <a:off x="1600200" y="2386744"/>
            <a:ext cx="8991600" cy="1645920"/>
          </a:xfrm>
          <a:solidFill>
            <a:schemeClr val="bg1">
              <a:alpha val="60000"/>
            </a:schemeClr>
          </a:solidFill>
          <a:ln>
            <a:solidFill>
              <a:schemeClr val="tx1"/>
            </a:solidFill>
          </a:ln>
        </p:spPr>
        <p:txBody>
          <a:bodyPr vert="horz" lIns="274320" tIns="182880" rIns="274320" bIns="182880" rtlCol="0" anchor="ctr" anchorCtr="1">
            <a:normAutofit/>
          </a:bodyPr>
          <a:lstStyle/>
          <a:p>
            <a:r>
              <a:rPr lang="en-US" sz="3800">
                <a:solidFill>
                  <a:schemeClr val="tx1"/>
                </a:solidFill>
              </a:rPr>
              <a:t>The Data Deluge</a:t>
            </a:r>
          </a:p>
        </p:txBody>
      </p:sp>
      <p:sp>
        <p:nvSpPr>
          <p:cNvPr id="3" name="Slide Number Placeholder 2">
            <a:extLst>
              <a:ext uri="{FF2B5EF4-FFF2-40B4-BE49-F238E27FC236}">
                <a16:creationId xmlns:a16="http://schemas.microsoft.com/office/drawing/2014/main" id="{1EE4D2C1-F4DC-4C21-88CF-39865003BE30}"/>
              </a:ext>
            </a:extLst>
          </p:cNvPr>
          <p:cNvSpPr>
            <a:spLocks noGrp="1"/>
          </p:cNvSpPr>
          <p:nvPr>
            <p:ph type="sldNum" sz="quarter" idx="12"/>
          </p:nvPr>
        </p:nvSpPr>
        <p:spPr/>
        <p:txBody>
          <a:bodyPr vert="horz" lIns="18288" tIns="45720" rIns="18288" bIns="45720" rtlCol="0" anchor="ctr">
            <a:normAutofit/>
          </a:bodyPr>
          <a:lstStyle/>
          <a:p>
            <a:pPr>
              <a:lnSpc>
                <a:spcPct val="90000"/>
              </a:lnSpc>
              <a:spcAft>
                <a:spcPts val="600"/>
              </a:spcAft>
            </a:pPr>
            <a:fld id="{B6D7416F-EA32-435B-8E2C-AE97F80E1F22}" type="slidenum">
              <a:rPr lang="en-US" smtClean="0"/>
              <a:pPr>
                <a:lnSpc>
                  <a:spcPct val="90000"/>
                </a:lnSpc>
                <a:spcAft>
                  <a:spcPts val="600"/>
                </a:spcAft>
              </a:pPr>
              <a:t>24</a:t>
            </a:fld>
            <a:endParaRPr lang="en-US"/>
          </a:p>
        </p:txBody>
      </p:sp>
      <p:sp>
        <p:nvSpPr>
          <p:cNvPr id="7" name="TextBox 6"/>
          <p:cNvSpPr txBox="1"/>
          <p:nvPr/>
        </p:nvSpPr>
        <p:spPr>
          <a:xfrm>
            <a:off x="2695194" y="4352544"/>
            <a:ext cx="6801612" cy="1239894"/>
          </a:xfrm>
          <a:prstGeom prst="rect">
            <a:avLst/>
          </a:prstGeom>
        </p:spPr>
        <p:txBody>
          <a:bodyPr vert="horz" lIns="91440" tIns="45720" rIns="91440" bIns="45720" rtlCol="0">
            <a:normAutofit/>
          </a:bodyPr>
          <a:lstStyle/>
          <a:p>
            <a:pPr algn="ctr" defTabSz="914400">
              <a:spcBef>
                <a:spcPts val="1000"/>
              </a:spcBef>
              <a:buClr>
                <a:schemeClr val="accent2"/>
              </a:buClr>
            </a:pPr>
            <a:r>
              <a:rPr lang="en-US" sz="2000" b="1">
                <a:solidFill>
                  <a:srgbClr val="FFFFFF"/>
                </a:solidFill>
              </a:rPr>
              <a:t>Source: </a:t>
            </a:r>
            <a:r>
              <a:rPr lang="en-US" sz="2000">
                <a:solidFill>
                  <a:srgbClr val="FFFFFF"/>
                </a:solidFill>
              </a:rPr>
              <a:t>The World of Data. </a:t>
            </a:r>
          </a:p>
        </p:txBody>
      </p:sp>
    </p:spTree>
    <p:extLst>
      <p:ext uri="{BB962C8B-B14F-4D97-AF65-F5344CB8AC3E}">
        <p14:creationId xmlns:p14="http://schemas.microsoft.com/office/powerpoint/2010/main" val="2139733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alpha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95959"/>
                </a:solidFill>
                <a:latin typeface="Helvetica"/>
                <a:cs typeface="Helvetica"/>
              </a:rPr>
              <a:t>BA – Applications – Detailed</a:t>
            </a:r>
          </a:p>
        </p:txBody>
      </p:sp>
      <p:sp>
        <p:nvSpPr>
          <p:cNvPr id="4" name="Slide Number Placeholder 3">
            <a:extLst>
              <a:ext uri="{FF2B5EF4-FFF2-40B4-BE49-F238E27FC236}">
                <a16:creationId xmlns:a16="http://schemas.microsoft.com/office/drawing/2014/main" id="{B4983EB0-7522-41DF-867D-F91BBBCE50EF}"/>
              </a:ext>
            </a:extLst>
          </p:cNvPr>
          <p:cNvSpPr>
            <a:spLocks noGrp="1"/>
          </p:cNvSpPr>
          <p:nvPr>
            <p:ph type="sldNum" sz="quarter" idx="12"/>
          </p:nvPr>
        </p:nvSpPr>
        <p:spPr/>
        <p:txBody>
          <a:bodyPr/>
          <a:lstStyle/>
          <a:p>
            <a:fld id="{B6D7416F-EA32-435B-8E2C-AE97F80E1F22}" type="slidenum">
              <a:rPr lang="en-US" smtClean="0"/>
              <a:t>25</a:t>
            </a:fld>
            <a:endParaRPr lang="en-US"/>
          </a:p>
        </p:txBody>
      </p:sp>
      <p:pic>
        <p:nvPicPr>
          <p:cNvPr id="5" name="Picture 4"/>
          <p:cNvPicPr>
            <a:picLocks noChangeAspect="1"/>
          </p:cNvPicPr>
          <p:nvPr/>
        </p:nvPicPr>
        <p:blipFill rotWithShape="1">
          <a:blip r:embed="rId3"/>
          <a:srcRect r="68350"/>
          <a:stretch/>
        </p:blipFill>
        <p:spPr>
          <a:xfrm>
            <a:off x="1644901" y="2475802"/>
            <a:ext cx="1928089" cy="3799070"/>
          </a:xfrm>
          <a:prstGeom prst="rect">
            <a:avLst/>
          </a:prstGeom>
        </p:spPr>
      </p:pic>
      <p:pic>
        <p:nvPicPr>
          <p:cNvPr id="6" name="Picture 5"/>
          <p:cNvPicPr>
            <a:picLocks noChangeAspect="1"/>
          </p:cNvPicPr>
          <p:nvPr/>
        </p:nvPicPr>
        <p:blipFill>
          <a:blip r:embed="rId4"/>
          <a:stretch>
            <a:fillRect/>
          </a:stretch>
        </p:blipFill>
        <p:spPr>
          <a:xfrm>
            <a:off x="3572990" y="2460314"/>
            <a:ext cx="7921523" cy="3799070"/>
          </a:xfrm>
          <a:prstGeom prst="rect">
            <a:avLst/>
          </a:prstGeom>
        </p:spPr>
      </p:pic>
      <p:sp>
        <p:nvSpPr>
          <p:cNvPr id="7" name="TextBox 6"/>
          <p:cNvSpPr txBox="1"/>
          <p:nvPr/>
        </p:nvSpPr>
        <p:spPr>
          <a:xfrm>
            <a:off x="10173414" y="6253419"/>
            <a:ext cx="1886286" cy="830997"/>
          </a:xfrm>
          <a:prstGeom prst="rect">
            <a:avLst/>
          </a:prstGeom>
          <a:noFill/>
        </p:spPr>
        <p:txBody>
          <a:bodyPr wrap="none" rtlCol="0">
            <a:spAutoFit/>
          </a:bodyPr>
          <a:lstStyle/>
          <a:p>
            <a:r>
              <a:rPr lang="en-US" sz="1200" dirty="0"/>
              <a:t>Source: </a:t>
            </a:r>
            <a:r>
              <a:rPr lang="en-US" sz="1200" dirty="0" err="1"/>
              <a:t>BeyeNetwork</a:t>
            </a:r>
            <a:r>
              <a:rPr lang="en-US" sz="1200" dirty="0"/>
              <a:t> Blog</a:t>
            </a:r>
            <a:br>
              <a:rPr lang="en-US" sz="1200" dirty="0"/>
            </a:br>
            <a:r>
              <a:rPr lang="en-US" sz="1200" dirty="0"/>
              <a:t>Blog: Wayne </a:t>
            </a:r>
            <a:r>
              <a:rPr lang="en-US" sz="1200" dirty="0" err="1"/>
              <a:t>Eckerson</a:t>
            </a:r>
            <a:br>
              <a:rPr lang="en-US" sz="1200" dirty="0"/>
            </a:br>
            <a:br>
              <a:rPr lang="en-US" sz="1200" dirty="0"/>
            </a:br>
            <a:endParaRPr lang="en-US" sz="1200" dirty="0"/>
          </a:p>
        </p:txBody>
      </p:sp>
    </p:spTree>
    <p:extLst>
      <p:ext uri="{BB962C8B-B14F-4D97-AF65-F5344CB8AC3E}">
        <p14:creationId xmlns:p14="http://schemas.microsoft.com/office/powerpoint/2010/main" val="3643187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t="14720" b="15905"/>
          <a:stretch/>
        </p:blipFill>
        <p:spPr>
          <a:xfrm>
            <a:off x="997400" y="3377509"/>
            <a:ext cx="3320260" cy="2734043"/>
          </a:xfrm>
          <a:prstGeom prst="rect">
            <a:avLst/>
          </a:prstGeom>
        </p:spPr>
      </p:pic>
      <p:sp>
        <p:nvSpPr>
          <p:cNvPr id="13" name="Rectangle 12">
            <a:extLst>
              <a:ext uri="{FF2B5EF4-FFF2-40B4-BE49-F238E27FC236}">
                <a16:creationId xmlns:a16="http://schemas.microsoft.com/office/drawing/2014/main" id="{BB7B992D-2EE5-431A-908A-7E7D956F2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a:solidFill>
                  <a:srgbClr val="262626"/>
                </a:solidFill>
              </a:rPr>
              <a:t>Advertising?</a:t>
            </a:r>
          </a:p>
        </p:txBody>
      </p:sp>
      <p:pic>
        <p:nvPicPr>
          <p:cNvPr id="7" name="Picture 6"/>
          <p:cNvPicPr>
            <a:picLocks noChangeAspect="1"/>
          </p:cNvPicPr>
          <p:nvPr/>
        </p:nvPicPr>
        <p:blipFill>
          <a:blip r:embed="rId4"/>
          <a:srcRect r="5120" b="4"/>
          <a:stretch/>
        </p:blipFill>
        <p:spPr>
          <a:xfrm>
            <a:off x="401735" y="321733"/>
            <a:ext cx="4511591" cy="2734043"/>
          </a:xfrm>
          <a:prstGeom prst="rect">
            <a:avLst/>
          </a:prstGeom>
        </p:spPr>
      </p:pic>
      <p:sp>
        <p:nvSpPr>
          <p:cNvPr id="3" name="Content Placeholder 2"/>
          <p:cNvSpPr>
            <a:spLocks noGrp="1"/>
          </p:cNvSpPr>
          <p:nvPr>
            <p:ph idx="1"/>
          </p:nvPr>
        </p:nvSpPr>
        <p:spPr>
          <a:xfrm>
            <a:off x="6119732" y="2858703"/>
            <a:ext cx="5285791" cy="3042547"/>
          </a:xfrm>
        </p:spPr>
        <p:txBody>
          <a:bodyPr>
            <a:normAutofit/>
          </a:bodyPr>
          <a:lstStyle/>
          <a:p>
            <a:r>
              <a:rPr lang="en-US">
                <a:solidFill>
                  <a:srgbClr val="FFFFFF"/>
                </a:solidFill>
              </a:rPr>
              <a:t>Geo-location for mobile ads (e.g. promotions)</a:t>
            </a:r>
          </a:p>
          <a:p>
            <a:r>
              <a:rPr lang="en-US">
                <a:solidFill>
                  <a:srgbClr val="FFFFFF"/>
                </a:solidFill>
              </a:rPr>
              <a:t>Facebook connect</a:t>
            </a:r>
          </a:p>
          <a:p>
            <a:r>
              <a:rPr lang="en-US">
                <a:solidFill>
                  <a:srgbClr val="FFFFFF"/>
                </a:solidFill>
              </a:rPr>
              <a:t>Predictive modeling based on music taste (e.g. Pandora)</a:t>
            </a:r>
          </a:p>
          <a:p>
            <a:pPr lvl="1"/>
            <a:r>
              <a:rPr lang="en-US">
                <a:solidFill>
                  <a:srgbClr val="FFFFFF"/>
                </a:solidFill>
              </a:rPr>
              <a:t>“How well does music predict your politics?” –Brian Whitman</a:t>
            </a:r>
          </a:p>
        </p:txBody>
      </p:sp>
      <p:sp>
        <p:nvSpPr>
          <p:cNvPr id="8" name="Slide Number Placeholder 7">
            <a:extLst>
              <a:ext uri="{FF2B5EF4-FFF2-40B4-BE49-F238E27FC236}">
                <a16:creationId xmlns:a16="http://schemas.microsoft.com/office/drawing/2014/main" id="{4AA2BAD0-7735-48A3-A27C-A451D14EB80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26</a:t>
            </a:fld>
            <a:endParaRPr lang="en-US"/>
          </a:p>
        </p:txBody>
      </p:sp>
    </p:spTree>
    <p:extLst>
      <p:ext uri="{BB962C8B-B14F-4D97-AF65-F5344CB8AC3E}">
        <p14:creationId xmlns:p14="http://schemas.microsoft.com/office/powerpoint/2010/main" val="2444530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3532-16C3-4E7D-AE03-E9D7AA886427}"/>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sz="3500">
                <a:solidFill>
                  <a:srgbClr val="262626"/>
                </a:solidFill>
              </a:rPr>
              <a:t>Predictive Analytics at Target</a:t>
            </a:r>
          </a:p>
        </p:txBody>
      </p:sp>
      <p:sp>
        <p:nvSpPr>
          <p:cNvPr id="3" name="Content Placeholder 2">
            <a:extLst>
              <a:ext uri="{FF2B5EF4-FFF2-40B4-BE49-F238E27FC236}">
                <a16:creationId xmlns:a16="http://schemas.microsoft.com/office/drawing/2014/main" id="{C2500C2A-05CF-45CD-B0B3-0A9DA499918C}"/>
              </a:ext>
            </a:extLst>
          </p:cNvPr>
          <p:cNvSpPr>
            <a:spLocks noGrp="1"/>
          </p:cNvSpPr>
          <p:nvPr>
            <p:ph idx="1"/>
          </p:nvPr>
        </p:nvSpPr>
        <p:spPr>
          <a:xfrm>
            <a:off x="8129873" y="2173266"/>
            <a:ext cx="3657119" cy="2511468"/>
          </a:xfrm>
        </p:spPr>
        <p:txBody>
          <a:bodyPr vert="horz" lIns="91440" tIns="45720" rIns="91440" bIns="45720" rtlCol="0" anchor="ctr">
            <a:normAutofit/>
          </a:bodyPr>
          <a:lstStyle/>
          <a:p>
            <a:pPr marL="0" indent="0" algn="ctr">
              <a:buNone/>
            </a:pPr>
            <a:r>
              <a:rPr lang="en-US" sz="2000">
                <a:solidFill>
                  <a:schemeClr val="bg1">
                    <a:lumMod val="75000"/>
                    <a:lumOff val="25000"/>
                  </a:schemeClr>
                </a:solidFill>
              </a:rPr>
              <a:t>The classic example </a:t>
            </a:r>
          </a:p>
        </p:txBody>
      </p:sp>
      <p:sp>
        <p:nvSpPr>
          <p:cNvPr id="5" name="Slide Number Placeholder 4">
            <a:extLst>
              <a:ext uri="{FF2B5EF4-FFF2-40B4-BE49-F238E27FC236}">
                <a16:creationId xmlns:a16="http://schemas.microsoft.com/office/drawing/2014/main" id="{1EF97163-5E1F-49C3-B933-79A11C5B3418}"/>
              </a:ext>
            </a:extLst>
          </p:cNvPr>
          <p:cNvSpPr>
            <a:spLocks noGrp="1"/>
          </p:cNvSpPr>
          <p:nvPr>
            <p:ph type="sldNum" sz="quarter" idx="12"/>
          </p:nvPr>
        </p:nvSpPr>
        <p:spPr/>
        <p:txBody>
          <a:bodyPr vert="horz" lIns="18288" tIns="45720" rIns="18288" bIns="45720" rtlCol="0" anchor="ctr">
            <a:normAutofit/>
          </a:bodyPr>
          <a:lstStyle/>
          <a:p>
            <a:pPr>
              <a:lnSpc>
                <a:spcPct val="90000"/>
              </a:lnSpc>
              <a:spcAft>
                <a:spcPts val="600"/>
              </a:spcAft>
            </a:pPr>
            <a:fld id="{B6D7416F-EA32-435B-8E2C-AE97F80E1F22}" type="slidenum">
              <a:rPr lang="en-US" smtClean="0"/>
              <a:pPr>
                <a:lnSpc>
                  <a:spcPct val="90000"/>
                </a:lnSpc>
                <a:spcAft>
                  <a:spcPts val="600"/>
                </a:spcAft>
              </a:pPr>
              <a:t>27</a:t>
            </a:fld>
            <a:endParaRPr lang="en-US"/>
          </a:p>
        </p:txBody>
      </p:sp>
    </p:spTree>
    <p:extLst>
      <p:ext uri="{BB962C8B-B14F-4D97-AF65-F5344CB8AC3E}">
        <p14:creationId xmlns:p14="http://schemas.microsoft.com/office/powerpoint/2010/main" val="3311829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alpha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1C95-C914-4CD3-831B-7844FA56FE04}"/>
              </a:ext>
            </a:extLst>
          </p:cNvPr>
          <p:cNvSpPr>
            <a:spLocks noGrp="1"/>
          </p:cNvSpPr>
          <p:nvPr>
            <p:ph type="title"/>
          </p:nvPr>
        </p:nvSpPr>
        <p:spPr>
          <a:xfrm>
            <a:off x="2258157" y="610947"/>
            <a:ext cx="7729728" cy="1298952"/>
          </a:xfrm>
        </p:spPr>
        <p:txBody>
          <a:bodyPr>
            <a:noAutofit/>
          </a:bodyPr>
          <a:lstStyle/>
          <a:p>
            <a:r>
              <a:rPr lang="en-US" sz="3200" dirty="0"/>
              <a:t>Big picture: Do not miss the forest for the trees</a:t>
            </a:r>
            <a:br>
              <a:rPr lang="en-US" sz="3200" dirty="0"/>
            </a:br>
            <a:endParaRPr lang="en-US" sz="3200" dirty="0"/>
          </a:p>
        </p:txBody>
      </p:sp>
      <p:sp>
        <p:nvSpPr>
          <p:cNvPr id="50" name="Slide Number Placeholder 49">
            <a:extLst>
              <a:ext uri="{FF2B5EF4-FFF2-40B4-BE49-F238E27FC236}">
                <a16:creationId xmlns:a16="http://schemas.microsoft.com/office/drawing/2014/main" id="{4ADDAA8F-92B7-493E-8180-CCC72E8FFCF0}"/>
              </a:ext>
            </a:extLst>
          </p:cNvPr>
          <p:cNvSpPr>
            <a:spLocks noGrp="1"/>
          </p:cNvSpPr>
          <p:nvPr>
            <p:ph type="sldNum" sz="quarter" idx="12"/>
          </p:nvPr>
        </p:nvSpPr>
        <p:spPr/>
        <p:txBody>
          <a:bodyPr/>
          <a:lstStyle/>
          <a:p>
            <a:fld id="{B6D7416F-EA32-435B-8E2C-AE97F80E1F22}" type="slidenum">
              <a:rPr lang="en-US" smtClean="0"/>
              <a:t>28</a:t>
            </a:fld>
            <a:endParaRPr lang="en-US"/>
          </a:p>
        </p:txBody>
      </p:sp>
      <p:grpSp>
        <p:nvGrpSpPr>
          <p:cNvPr id="4" name="Group 3">
            <a:extLst>
              <a:ext uri="{FF2B5EF4-FFF2-40B4-BE49-F238E27FC236}">
                <a16:creationId xmlns:a16="http://schemas.microsoft.com/office/drawing/2014/main" id="{7102DE0D-0FD3-4562-BC86-06CF03BF36CF}"/>
              </a:ext>
            </a:extLst>
          </p:cNvPr>
          <p:cNvGrpSpPr/>
          <p:nvPr/>
        </p:nvGrpSpPr>
        <p:grpSpPr>
          <a:xfrm>
            <a:off x="1293223" y="1818138"/>
            <a:ext cx="10338318" cy="5039862"/>
            <a:chOff x="-36768" y="262615"/>
            <a:chExt cx="9395878" cy="5680075"/>
          </a:xfrm>
        </p:grpSpPr>
        <p:sp>
          <p:nvSpPr>
            <p:cNvPr id="5" name="Rectangle 4">
              <a:extLst>
                <a:ext uri="{FF2B5EF4-FFF2-40B4-BE49-F238E27FC236}">
                  <a16:creationId xmlns:a16="http://schemas.microsoft.com/office/drawing/2014/main" id="{E5FEF70F-D689-473C-8C9B-2B675E36B148}"/>
                </a:ext>
              </a:extLst>
            </p:cNvPr>
            <p:cNvSpPr>
              <a:spLocks noChangeArrowheads="1"/>
            </p:cNvSpPr>
            <p:nvPr/>
          </p:nvSpPr>
          <p:spPr bwMode="auto">
            <a:xfrm>
              <a:off x="-36768" y="5277528"/>
              <a:ext cx="86868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endParaRPr lang="en-US">
                <a:solidFill>
                  <a:prstClr val="black"/>
                </a:solidFill>
                <a:latin typeface="Calibri"/>
              </a:endParaRPr>
            </a:p>
          </p:txBody>
        </p:sp>
        <p:grpSp>
          <p:nvGrpSpPr>
            <p:cNvPr id="6" name="Group 6">
              <a:extLst>
                <a:ext uri="{FF2B5EF4-FFF2-40B4-BE49-F238E27FC236}">
                  <a16:creationId xmlns:a16="http://schemas.microsoft.com/office/drawing/2014/main" id="{2826003B-7901-4FFC-A9D7-0D64432991A6}"/>
                </a:ext>
              </a:extLst>
            </p:cNvPr>
            <p:cNvGrpSpPr>
              <a:grpSpLocks/>
            </p:cNvGrpSpPr>
            <p:nvPr/>
          </p:nvGrpSpPr>
          <p:grpSpPr bwMode="auto">
            <a:xfrm>
              <a:off x="35889" y="262615"/>
              <a:ext cx="7875956" cy="5118100"/>
              <a:chOff x="108" y="672"/>
              <a:chExt cx="3891" cy="2838"/>
            </a:xfrm>
          </p:grpSpPr>
          <p:sp>
            <p:nvSpPr>
              <p:cNvPr id="18" name="Line 48">
                <a:extLst>
                  <a:ext uri="{FF2B5EF4-FFF2-40B4-BE49-F238E27FC236}">
                    <a16:creationId xmlns:a16="http://schemas.microsoft.com/office/drawing/2014/main" id="{05BDE44F-2012-420F-8293-6A10833D2A8E}"/>
                  </a:ext>
                </a:extLst>
              </p:cNvPr>
              <p:cNvSpPr>
                <a:spLocks noChangeShapeType="1"/>
              </p:cNvSpPr>
              <p:nvPr/>
            </p:nvSpPr>
            <p:spPr bwMode="auto">
              <a:xfrm flipV="1">
                <a:off x="439" y="672"/>
                <a:ext cx="3113" cy="2647"/>
              </a:xfrm>
              <a:prstGeom prst="line">
                <a:avLst/>
              </a:prstGeom>
              <a:noFill/>
              <a:ln w="1270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19" name="Line 36">
                <a:extLst>
                  <a:ext uri="{FF2B5EF4-FFF2-40B4-BE49-F238E27FC236}">
                    <a16:creationId xmlns:a16="http://schemas.microsoft.com/office/drawing/2014/main" id="{1F6ABC72-0835-45E4-83AC-3D832C3786DF}"/>
                  </a:ext>
                </a:extLst>
              </p:cNvPr>
              <p:cNvSpPr>
                <a:spLocks noChangeShapeType="1"/>
              </p:cNvSpPr>
              <p:nvPr/>
            </p:nvSpPr>
            <p:spPr bwMode="auto">
              <a:xfrm>
                <a:off x="439" y="3319"/>
                <a:ext cx="3530" cy="1"/>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20" name="Line 37">
                <a:extLst>
                  <a:ext uri="{FF2B5EF4-FFF2-40B4-BE49-F238E27FC236}">
                    <a16:creationId xmlns:a16="http://schemas.microsoft.com/office/drawing/2014/main" id="{D0822F34-BBDF-419E-9C08-B2C58107B4E0}"/>
                  </a:ext>
                </a:extLst>
              </p:cNvPr>
              <p:cNvSpPr>
                <a:spLocks noChangeShapeType="1"/>
              </p:cNvSpPr>
              <p:nvPr/>
            </p:nvSpPr>
            <p:spPr bwMode="auto">
              <a:xfrm flipV="1">
                <a:off x="439" y="716"/>
                <a:ext cx="0" cy="260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21" name="Text Box 38">
                <a:extLst>
                  <a:ext uri="{FF2B5EF4-FFF2-40B4-BE49-F238E27FC236}">
                    <a16:creationId xmlns:a16="http://schemas.microsoft.com/office/drawing/2014/main" id="{415F77AB-2A64-48A2-8CB0-46AF2B3C856C}"/>
                  </a:ext>
                </a:extLst>
              </p:cNvPr>
              <p:cNvSpPr txBox="1">
                <a:spLocks noChangeArrowheads="1"/>
              </p:cNvSpPr>
              <p:nvPr/>
            </p:nvSpPr>
            <p:spPr bwMode="auto">
              <a:xfrm>
                <a:off x="1470" y="3358"/>
                <a:ext cx="91" cy="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endParaRPr lang="en-US" sz="1200" b="1">
                  <a:solidFill>
                    <a:prstClr val="black"/>
                  </a:solidFill>
                </a:endParaRPr>
              </a:p>
            </p:txBody>
          </p:sp>
          <p:sp>
            <p:nvSpPr>
              <p:cNvPr id="22" name="Text Box 39">
                <a:extLst>
                  <a:ext uri="{FF2B5EF4-FFF2-40B4-BE49-F238E27FC236}">
                    <a16:creationId xmlns:a16="http://schemas.microsoft.com/office/drawing/2014/main" id="{447C0358-D49D-4080-874E-525B7F75DF16}"/>
                  </a:ext>
                </a:extLst>
              </p:cNvPr>
              <p:cNvSpPr txBox="1">
                <a:spLocks noChangeArrowheads="1"/>
              </p:cNvSpPr>
              <p:nvPr/>
            </p:nvSpPr>
            <p:spPr bwMode="auto">
              <a:xfrm rot="16200000">
                <a:off x="-578" y="1554"/>
                <a:ext cx="1554" cy="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sz="1800" b="1" dirty="0">
                    <a:solidFill>
                      <a:prstClr val="black"/>
                    </a:solidFill>
                  </a:rPr>
                  <a:t>Competitive Advantage</a:t>
                </a:r>
              </a:p>
            </p:txBody>
          </p:sp>
          <p:sp>
            <p:nvSpPr>
              <p:cNvPr id="23" name="Line 40">
                <a:extLst>
                  <a:ext uri="{FF2B5EF4-FFF2-40B4-BE49-F238E27FC236}">
                    <a16:creationId xmlns:a16="http://schemas.microsoft.com/office/drawing/2014/main" id="{5D9EDD9A-858F-49FA-94F8-3569B4E46D0A}"/>
                  </a:ext>
                </a:extLst>
              </p:cNvPr>
              <p:cNvSpPr>
                <a:spLocks noChangeShapeType="1"/>
              </p:cNvSpPr>
              <p:nvPr/>
            </p:nvSpPr>
            <p:spPr bwMode="auto">
              <a:xfrm>
                <a:off x="439" y="3008"/>
                <a:ext cx="3419" cy="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24" name="Line 41">
                <a:extLst>
                  <a:ext uri="{FF2B5EF4-FFF2-40B4-BE49-F238E27FC236}">
                    <a16:creationId xmlns:a16="http://schemas.microsoft.com/office/drawing/2014/main" id="{70ED749A-91CC-482A-8ADA-6DFA3CD2849C}"/>
                  </a:ext>
                </a:extLst>
              </p:cNvPr>
              <p:cNvSpPr>
                <a:spLocks noChangeShapeType="1"/>
              </p:cNvSpPr>
              <p:nvPr/>
            </p:nvSpPr>
            <p:spPr bwMode="auto">
              <a:xfrm>
                <a:off x="439" y="2697"/>
                <a:ext cx="3383" cy="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25" name="Line 42">
                <a:extLst>
                  <a:ext uri="{FF2B5EF4-FFF2-40B4-BE49-F238E27FC236}">
                    <a16:creationId xmlns:a16="http://schemas.microsoft.com/office/drawing/2014/main" id="{D56073BC-85C1-4570-94D8-7797CA8B8753}"/>
                  </a:ext>
                </a:extLst>
              </p:cNvPr>
              <p:cNvSpPr>
                <a:spLocks noChangeShapeType="1"/>
              </p:cNvSpPr>
              <p:nvPr/>
            </p:nvSpPr>
            <p:spPr bwMode="auto">
              <a:xfrm>
                <a:off x="439" y="2425"/>
                <a:ext cx="3383" cy="1"/>
              </a:xfrm>
              <a:prstGeom prst="line">
                <a:avLst/>
              </a:prstGeom>
              <a:noFill/>
              <a:ln w="57150">
                <a:solidFill>
                  <a:srgbClr val="00FF00"/>
                </a:solidFill>
                <a:round/>
                <a:headEnd/>
                <a:tailEn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26" name="Line 43">
                <a:extLst>
                  <a:ext uri="{FF2B5EF4-FFF2-40B4-BE49-F238E27FC236}">
                    <a16:creationId xmlns:a16="http://schemas.microsoft.com/office/drawing/2014/main" id="{C6AA2E60-02C3-4791-8CAE-7921404A1334}"/>
                  </a:ext>
                </a:extLst>
              </p:cNvPr>
              <p:cNvSpPr>
                <a:spLocks noChangeShapeType="1"/>
              </p:cNvSpPr>
              <p:nvPr/>
            </p:nvSpPr>
            <p:spPr bwMode="auto">
              <a:xfrm>
                <a:off x="439" y="2115"/>
                <a:ext cx="3383" cy="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27" name="Line 44">
                <a:extLst>
                  <a:ext uri="{FF2B5EF4-FFF2-40B4-BE49-F238E27FC236}">
                    <a16:creationId xmlns:a16="http://schemas.microsoft.com/office/drawing/2014/main" id="{221657B2-2CB6-4999-95EB-9523D4FEF91C}"/>
                  </a:ext>
                </a:extLst>
              </p:cNvPr>
              <p:cNvSpPr>
                <a:spLocks noChangeShapeType="1"/>
              </p:cNvSpPr>
              <p:nvPr/>
            </p:nvSpPr>
            <p:spPr bwMode="auto">
              <a:xfrm>
                <a:off x="439" y="1804"/>
                <a:ext cx="3345" cy="1"/>
              </a:xfrm>
              <a:prstGeom prst="line">
                <a:avLst/>
              </a:prstGeom>
              <a:noFill/>
              <a:ln w="57150">
                <a:solidFill>
                  <a:schemeClr val="tx2">
                    <a:lumMod val="60000"/>
                    <a:lumOff val="40000"/>
                  </a:schemeClr>
                </a:solidFill>
                <a:round/>
                <a:headEnd/>
                <a:tailEnd/>
              </a:ln>
            </p:spPr>
            <p:txBody>
              <a:bodyPr/>
              <a:lstStyle/>
              <a:p>
                <a:pPr>
                  <a:defRPr/>
                </a:pPr>
                <a:endParaRPr lang="en-US" dirty="0">
                  <a:solidFill>
                    <a:prstClr val="black"/>
                  </a:solidFill>
                  <a:latin typeface="Arial"/>
                  <a:cs typeface="Arial" charset="0"/>
                </a:endParaRPr>
              </a:p>
            </p:txBody>
          </p:sp>
          <p:sp>
            <p:nvSpPr>
              <p:cNvPr id="28" name="Line 45">
                <a:extLst>
                  <a:ext uri="{FF2B5EF4-FFF2-40B4-BE49-F238E27FC236}">
                    <a16:creationId xmlns:a16="http://schemas.microsoft.com/office/drawing/2014/main" id="{BB7F5085-7BE2-48CB-A048-3D9F472968D9}"/>
                  </a:ext>
                </a:extLst>
              </p:cNvPr>
              <p:cNvSpPr>
                <a:spLocks noChangeShapeType="1"/>
              </p:cNvSpPr>
              <p:nvPr/>
            </p:nvSpPr>
            <p:spPr bwMode="auto">
              <a:xfrm>
                <a:off x="439" y="1532"/>
                <a:ext cx="3345" cy="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29" name="Line 46">
                <a:extLst>
                  <a:ext uri="{FF2B5EF4-FFF2-40B4-BE49-F238E27FC236}">
                    <a16:creationId xmlns:a16="http://schemas.microsoft.com/office/drawing/2014/main" id="{96073AFE-A49B-4439-94B0-18C7053D9251}"/>
                  </a:ext>
                </a:extLst>
              </p:cNvPr>
              <p:cNvSpPr>
                <a:spLocks noChangeShapeType="1"/>
              </p:cNvSpPr>
              <p:nvPr/>
            </p:nvSpPr>
            <p:spPr bwMode="auto">
              <a:xfrm>
                <a:off x="439" y="1260"/>
                <a:ext cx="3309" cy="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30" name="Line 47">
                <a:extLst>
                  <a:ext uri="{FF2B5EF4-FFF2-40B4-BE49-F238E27FC236}">
                    <a16:creationId xmlns:a16="http://schemas.microsoft.com/office/drawing/2014/main" id="{93254D0A-37DE-4EEA-AB41-9D10FC9A7E82}"/>
                  </a:ext>
                </a:extLst>
              </p:cNvPr>
              <p:cNvSpPr>
                <a:spLocks noChangeShapeType="1"/>
              </p:cNvSpPr>
              <p:nvPr/>
            </p:nvSpPr>
            <p:spPr bwMode="auto">
              <a:xfrm>
                <a:off x="439" y="988"/>
                <a:ext cx="3309" cy="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solidFill>
                    <a:prstClr val="black"/>
                  </a:solidFill>
                  <a:latin typeface="Calibri"/>
                </a:endParaRPr>
              </a:p>
            </p:txBody>
          </p:sp>
          <p:sp>
            <p:nvSpPr>
              <p:cNvPr id="31" name="Text Box 49">
                <a:extLst>
                  <a:ext uri="{FF2B5EF4-FFF2-40B4-BE49-F238E27FC236}">
                    <a16:creationId xmlns:a16="http://schemas.microsoft.com/office/drawing/2014/main" id="{76ADDB42-9500-4072-A62F-C18FC28CB7D5}"/>
                  </a:ext>
                </a:extLst>
              </p:cNvPr>
              <p:cNvSpPr txBox="1">
                <a:spLocks noChangeArrowheads="1"/>
              </p:cNvSpPr>
              <p:nvPr/>
            </p:nvSpPr>
            <p:spPr bwMode="auto">
              <a:xfrm>
                <a:off x="472" y="3008"/>
                <a:ext cx="2106" cy="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sz="1400">
                    <a:solidFill>
                      <a:prstClr val="black"/>
                    </a:solidFill>
                  </a:rPr>
                  <a:t>Basic Reporting                              What happened?</a:t>
                </a:r>
              </a:p>
            </p:txBody>
          </p:sp>
          <p:sp>
            <p:nvSpPr>
              <p:cNvPr id="32" name="Oval 50">
                <a:extLst>
                  <a:ext uri="{FF2B5EF4-FFF2-40B4-BE49-F238E27FC236}">
                    <a16:creationId xmlns:a16="http://schemas.microsoft.com/office/drawing/2014/main" id="{85408C5A-55FD-4436-9E08-4B0EF68D36AF}"/>
                  </a:ext>
                </a:extLst>
              </p:cNvPr>
              <p:cNvSpPr>
                <a:spLocks noChangeArrowheads="1"/>
              </p:cNvSpPr>
              <p:nvPr/>
            </p:nvSpPr>
            <p:spPr bwMode="auto">
              <a:xfrm>
                <a:off x="472" y="3163"/>
                <a:ext cx="110" cy="117"/>
              </a:xfrm>
              <a:prstGeom prst="ellipse">
                <a:avLst/>
              </a:prstGeom>
              <a:solidFill>
                <a:srgbClr val="FF0000"/>
              </a:solidFill>
              <a:ln w="9525">
                <a:solidFill>
                  <a:srgbClr val="FF0000"/>
                </a:solidFill>
                <a:round/>
                <a:headEnd/>
                <a:tailEnd/>
              </a:ln>
            </p:spPr>
            <p:txBody>
              <a:bodyPr wrap="none" anchor="ctr"/>
              <a:lstStyle/>
              <a:p>
                <a:pPr algn="ctr"/>
                <a:endParaRPr lang="en-US">
                  <a:solidFill>
                    <a:prstClr val="black"/>
                  </a:solidFill>
                  <a:latin typeface="Calibri"/>
                </a:endParaRPr>
              </a:p>
            </p:txBody>
          </p:sp>
          <p:sp>
            <p:nvSpPr>
              <p:cNvPr id="33" name="Oval 51">
                <a:extLst>
                  <a:ext uri="{FF2B5EF4-FFF2-40B4-BE49-F238E27FC236}">
                    <a16:creationId xmlns:a16="http://schemas.microsoft.com/office/drawing/2014/main" id="{9DA1D4F9-915B-4C7F-A34F-42A6EB9C3E31}"/>
                  </a:ext>
                </a:extLst>
              </p:cNvPr>
              <p:cNvSpPr>
                <a:spLocks noChangeArrowheads="1"/>
              </p:cNvSpPr>
              <p:nvPr/>
            </p:nvSpPr>
            <p:spPr bwMode="auto">
              <a:xfrm>
                <a:off x="872" y="2853"/>
                <a:ext cx="110" cy="116"/>
              </a:xfrm>
              <a:prstGeom prst="ellipse">
                <a:avLst/>
              </a:prstGeom>
              <a:solidFill>
                <a:srgbClr val="FF0000"/>
              </a:solidFill>
              <a:ln w="9525">
                <a:solidFill>
                  <a:srgbClr val="FF0000"/>
                </a:solidFill>
                <a:round/>
                <a:headEnd/>
                <a:tailEnd/>
              </a:ln>
            </p:spPr>
            <p:txBody>
              <a:bodyPr wrap="none" anchor="ctr"/>
              <a:lstStyle/>
              <a:p>
                <a:pPr algn="ctr"/>
                <a:endParaRPr lang="en-US">
                  <a:solidFill>
                    <a:prstClr val="black"/>
                  </a:solidFill>
                  <a:latin typeface="Calibri"/>
                </a:endParaRPr>
              </a:p>
            </p:txBody>
          </p:sp>
          <p:sp>
            <p:nvSpPr>
              <p:cNvPr id="34" name="Oval 52">
                <a:extLst>
                  <a:ext uri="{FF2B5EF4-FFF2-40B4-BE49-F238E27FC236}">
                    <a16:creationId xmlns:a16="http://schemas.microsoft.com/office/drawing/2014/main" id="{68CDDDD5-D025-4B71-B225-87E1EBF27C1E}"/>
                  </a:ext>
                </a:extLst>
              </p:cNvPr>
              <p:cNvSpPr>
                <a:spLocks noChangeArrowheads="1"/>
              </p:cNvSpPr>
              <p:nvPr/>
            </p:nvSpPr>
            <p:spPr bwMode="auto">
              <a:xfrm>
                <a:off x="1272" y="2503"/>
                <a:ext cx="110" cy="117"/>
              </a:xfrm>
              <a:prstGeom prst="ellipse">
                <a:avLst/>
              </a:prstGeom>
              <a:solidFill>
                <a:srgbClr val="FF0000"/>
              </a:solidFill>
              <a:ln w="9525">
                <a:solidFill>
                  <a:srgbClr val="FF0000"/>
                </a:solidFill>
                <a:round/>
                <a:headEnd/>
                <a:tailEnd/>
              </a:ln>
            </p:spPr>
            <p:txBody>
              <a:bodyPr wrap="none" anchor="ctr"/>
              <a:lstStyle/>
              <a:p>
                <a:pPr algn="ctr"/>
                <a:endParaRPr lang="en-US">
                  <a:solidFill>
                    <a:prstClr val="black"/>
                  </a:solidFill>
                  <a:latin typeface="Calibri"/>
                </a:endParaRPr>
              </a:p>
            </p:txBody>
          </p:sp>
          <p:sp>
            <p:nvSpPr>
              <p:cNvPr id="35" name="Oval 53">
                <a:extLst>
                  <a:ext uri="{FF2B5EF4-FFF2-40B4-BE49-F238E27FC236}">
                    <a16:creationId xmlns:a16="http://schemas.microsoft.com/office/drawing/2014/main" id="{34108BC1-7D6F-4C8D-8995-0CE06ED22552}"/>
                  </a:ext>
                </a:extLst>
              </p:cNvPr>
              <p:cNvSpPr>
                <a:spLocks noChangeArrowheads="1"/>
              </p:cNvSpPr>
              <p:nvPr/>
            </p:nvSpPr>
            <p:spPr bwMode="auto">
              <a:xfrm>
                <a:off x="1638" y="2192"/>
                <a:ext cx="110" cy="117"/>
              </a:xfrm>
              <a:prstGeom prst="ellipse">
                <a:avLst/>
              </a:prstGeom>
              <a:solidFill>
                <a:srgbClr val="FF0000"/>
              </a:solidFill>
              <a:ln w="9525">
                <a:solidFill>
                  <a:srgbClr val="FF0000"/>
                </a:solidFill>
                <a:round/>
                <a:headEnd/>
                <a:tailEnd/>
              </a:ln>
            </p:spPr>
            <p:txBody>
              <a:bodyPr wrap="none" anchor="ctr"/>
              <a:lstStyle/>
              <a:p>
                <a:pPr algn="ctr"/>
                <a:endParaRPr lang="en-US">
                  <a:solidFill>
                    <a:prstClr val="black"/>
                  </a:solidFill>
                  <a:latin typeface="Calibri"/>
                </a:endParaRPr>
              </a:p>
            </p:txBody>
          </p:sp>
          <p:sp>
            <p:nvSpPr>
              <p:cNvPr id="36" name="Oval 54">
                <a:extLst>
                  <a:ext uri="{FF2B5EF4-FFF2-40B4-BE49-F238E27FC236}">
                    <a16:creationId xmlns:a16="http://schemas.microsoft.com/office/drawing/2014/main" id="{0CD688D0-9508-406C-999D-7F57DF6BF280}"/>
                  </a:ext>
                </a:extLst>
              </p:cNvPr>
              <p:cNvSpPr>
                <a:spLocks noChangeArrowheads="1"/>
              </p:cNvSpPr>
              <p:nvPr/>
            </p:nvSpPr>
            <p:spPr bwMode="auto">
              <a:xfrm>
                <a:off x="2038" y="1881"/>
                <a:ext cx="110" cy="117"/>
              </a:xfrm>
              <a:prstGeom prst="ellipse">
                <a:avLst/>
              </a:prstGeom>
              <a:solidFill>
                <a:srgbClr val="FF0000"/>
              </a:solidFill>
              <a:ln w="9525">
                <a:solidFill>
                  <a:srgbClr val="FF0000"/>
                </a:solidFill>
                <a:round/>
                <a:headEnd/>
                <a:tailEnd/>
              </a:ln>
            </p:spPr>
            <p:txBody>
              <a:bodyPr wrap="none" anchor="ctr"/>
              <a:lstStyle/>
              <a:p>
                <a:pPr algn="ctr"/>
                <a:endParaRPr lang="en-US">
                  <a:solidFill>
                    <a:prstClr val="black"/>
                  </a:solidFill>
                  <a:latin typeface="Calibri"/>
                </a:endParaRPr>
              </a:p>
            </p:txBody>
          </p:sp>
          <p:sp>
            <p:nvSpPr>
              <p:cNvPr id="37" name="Oval 55">
                <a:extLst>
                  <a:ext uri="{FF2B5EF4-FFF2-40B4-BE49-F238E27FC236}">
                    <a16:creationId xmlns:a16="http://schemas.microsoft.com/office/drawing/2014/main" id="{86BE2FC5-C614-4226-98E4-59463F7CE2F7}"/>
                  </a:ext>
                </a:extLst>
              </p:cNvPr>
              <p:cNvSpPr>
                <a:spLocks noChangeArrowheads="1"/>
              </p:cNvSpPr>
              <p:nvPr/>
            </p:nvSpPr>
            <p:spPr bwMode="auto">
              <a:xfrm>
                <a:off x="2371" y="1571"/>
                <a:ext cx="110" cy="116"/>
              </a:xfrm>
              <a:prstGeom prst="ellipse">
                <a:avLst/>
              </a:prstGeom>
              <a:solidFill>
                <a:srgbClr val="FF0000"/>
              </a:solidFill>
              <a:ln w="9525">
                <a:solidFill>
                  <a:srgbClr val="FF0000"/>
                </a:solidFill>
                <a:round/>
                <a:headEnd/>
                <a:tailEnd/>
              </a:ln>
            </p:spPr>
            <p:txBody>
              <a:bodyPr wrap="none" anchor="ctr"/>
              <a:lstStyle/>
              <a:p>
                <a:pPr algn="ctr"/>
                <a:endParaRPr lang="en-US">
                  <a:solidFill>
                    <a:prstClr val="black"/>
                  </a:solidFill>
                  <a:latin typeface="Calibri"/>
                </a:endParaRPr>
              </a:p>
            </p:txBody>
          </p:sp>
          <p:sp>
            <p:nvSpPr>
              <p:cNvPr id="38" name="Oval 56">
                <a:extLst>
                  <a:ext uri="{FF2B5EF4-FFF2-40B4-BE49-F238E27FC236}">
                    <a16:creationId xmlns:a16="http://schemas.microsoft.com/office/drawing/2014/main" id="{1EBE6C17-A63D-4A18-8FBF-67340C530A96}"/>
                  </a:ext>
                </a:extLst>
              </p:cNvPr>
              <p:cNvSpPr>
                <a:spLocks noChangeArrowheads="1"/>
              </p:cNvSpPr>
              <p:nvPr/>
            </p:nvSpPr>
            <p:spPr bwMode="auto">
              <a:xfrm>
                <a:off x="3038" y="1027"/>
                <a:ext cx="110" cy="116"/>
              </a:xfrm>
              <a:prstGeom prst="ellipse">
                <a:avLst/>
              </a:prstGeom>
              <a:solidFill>
                <a:srgbClr val="FF0000"/>
              </a:solidFill>
              <a:ln w="9525">
                <a:solidFill>
                  <a:srgbClr val="FF0000"/>
                </a:solidFill>
                <a:round/>
                <a:headEnd/>
                <a:tailEnd/>
              </a:ln>
            </p:spPr>
            <p:txBody>
              <a:bodyPr wrap="none" anchor="ctr"/>
              <a:lstStyle/>
              <a:p>
                <a:pPr algn="ctr"/>
                <a:endParaRPr lang="en-US">
                  <a:solidFill>
                    <a:prstClr val="black"/>
                  </a:solidFill>
                  <a:latin typeface="Calibri"/>
                </a:endParaRPr>
              </a:p>
            </p:txBody>
          </p:sp>
          <p:sp>
            <p:nvSpPr>
              <p:cNvPr id="39" name="Oval 57">
                <a:extLst>
                  <a:ext uri="{FF2B5EF4-FFF2-40B4-BE49-F238E27FC236}">
                    <a16:creationId xmlns:a16="http://schemas.microsoft.com/office/drawing/2014/main" id="{27A0E804-4131-48F1-A140-F912032246EF}"/>
                  </a:ext>
                </a:extLst>
              </p:cNvPr>
              <p:cNvSpPr>
                <a:spLocks noChangeArrowheads="1"/>
              </p:cNvSpPr>
              <p:nvPr/>
            </p:nvSpPr>
            <p:spPr bwMode="auto">
              <a:xfrm>
                <a:off x="2705" y="1299"/>
                <a:ext cx="110" cy="116"/>
              </a:xfrm>
              <a:prstGeom prst="ellipse">
                <a:avLst/>
              </a:prstGeom>
              <a:solidFill>
                <a:srgbClr val="FF0000"/>
              </a:solidFill>
              <a:ln w="9525">
                <a:solidFill>
                  <a:srgbClr val="FF0000"/>
                </a:solidFill>
                <a:round/>
                <a:headEnd/>
                <a:tailEnd/>
              </a:ln>
            </p:spPr>
            <p:txBody>
              <a:bodyPr wrap="none" anchor="ctr"/>
              <a:lstStyle/>
              <a:p>
                <a:pPr algn="ctr"/>
                <a:endParaRPr lang="en-US">
                  <a:solidFill>
                    <a:prstClr val="black"/>
                  </a:solidFill>
                  <a:latin typeface="Calibri"/>
                </a:endParaRPr>
              </a:p>
            </p:txBody>
          </p:sp>
          <p:sp>
            <p:nvSpPr>
              <p:cNvPr id="40" name="Text Box 58">
                <a:extLst>
                  <a:ext uri="{FF2B5EF4-FFF2-40B4-BE49-F238E27FC236}">
                    <a16:creationId xmlns:a16="http://schemas.microsoft.com/office/drawing/2014/main" id="{A286B4FB-C484-4EB8-BD5C-600D9EBFAB1F}"/>
                  </a:ext>
                </a:extLst>
              </p:cNvPr>
              <p:cNvSpPr txBox="1">
                <a:spLocks noChangeArrowheads="1"/>
              </p:cNvSpPr>
              <p:nvPr/>
            </p:nvSpPr>
            <p:spPr bwMode="auto">
              <a:xfrm>
                <a:off x="472" y="2743"/>
                <a:ext cx="2649" cy="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sz="1400">
                    <a:solidFill>
                      <a:prstClr val="black"/>
                    </a:solidFill>
                  </a:rPr>
                  <a:t>Ad Hoc Reporting                   	How many, how often, where? </a:t>
                </a:r>
              </a:p>
            </p:txBody>
          </p:sp>
          <p:sp>
            <p:nvSpPr>
              <p:cNvPr id="41" name="Text Box 59">
                <a:extLst>
                  <a:ext uri="{FF2B5EF4-FFF2-40B4-BE49-F238E27FC236}">
                    <a16:creationId xmlns:a16="http://schemas.microsoft.com/office/drawing/2014/main" id="{D3E4E6AA-AE2C-4843-882B-1C8AEE68152D}"/>
                  </a:ext>
                </a:extLst>
              </p:cNvPr>
              <p:cNvSpPr txBox="1">
                <a:spLocks noChangeArrowheads="1"/>
              </p:cNvSpPr>
              <p:nvPr/>
            </p:nvSpPr>
            <p:spPr bwMode="auto">
              <a:xfrm>
                <a:off x="472" y="2471"/>
                <a:ext cx="2731" cy="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sz="1400" dirty="0">
                    <a:solidFill>
                      <a:prstClr val="black"/>
                    </a:solidFill>
                  </a:rPr>
                  <a:t>Dynamic Reporting		Where exactly are the problems?</a:t>
                </a:r>
              </a:p>
            </p:txBody>
          </p:sp>
          <p:sp>
            <p:nvSpPr>
              <p:cNvPr id="42" name="Text Box 60">
                <a:extLst>
                  <a:ext uri="{FF2B5EF4-FFF2-40B4-BE49-F238E27FC236}">
                    <a16:creationId xmlns:a16="http://schemas.microsoft.com/office/drawing/2014/main" id="{6C288A68-F816-414C-926D-068B85CF3570}"/>
                  </a:ext>
                </a:extLst>
              </p:cNvPr>
              <p:cNvSpPr txBox="1">
                <a:spLocks noChangeArrowheads="1"/>
              </p:cNvSpPr>
              <p:nvPr/>
            </p:nvSpPr>
            <p:spPr bwMode="auto">
              <a:xfrm>
                <a:off x="472" y="2159"/>
                <a:ext cx="3269" cy="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sz="1400">
                    <a:solidFill>
                      <a:prstClr val="black"/>
                    </a:solidFill>
                  </a:rPr>
                  <a:t>Reporting with Early Warning	What actions are needed?</a:t>
                </a:r>
              </a:p>
            </p:txBody>
          </p:sp>
          <p:sp>
            <p:nvSpPr>
              <p:cNvPr id="43" name="Text Box 61">
                <a:extLst>
                  <a:ext uri="{FF2B5EF4-FFF2-40B4-BE49-F238E27FC236}">
                    <a16:creationId xmlns:a16="http://schemas.microsoft.com/office/drawing/2014/main" id="{7CCADA4B-E8C6-4516-A769-FDD0B62F037F}"/>
                  </a:ext>
                </a:extLst>
              </p:cNvPr>
              <p:cNvSpPr txBox="1">
                <a:spLocks noChangeArrowheads="1"/>
              </p:cNvSpPr>
              <p:nvPr/>
            </p:nvSpPr>
            <p:spPr bwMode="auto">
              <a:xfrm>
                <a:off x="472" y="1842"/>
                <a:ext cx="2377" cy="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sz="1400">
                    <a:solidFill>
                      <a:prstClr val="black"/>
                    </a:solidFill>
                  </a:rPr>
                  <a:t>Basic Statistical Analysis                 Why is this happening?</a:t>
                </a:r>
              </a:p>
            </p:txBody>
          </p:sp>
          <p:sp>
            <p:nvSpPr>
              <p:cNvPr id="44" name="Text Box 62">
                <a:extLst>
                  <a:ext uri="{FF2B5EF4-FFF2-40B4-BE49-F238E27FC236}">
                    <a16:creationId xmlns:a16="http://schemas.microsoft.com/office/drawing/2014/main" id="{221CE0F3-C333-4D4C-99EE-D3C30E33F1B7}"/>
                  </a:ext>
                </a:extLst>
              </p:cNvPr>
              <p:cNvSpPr txBox="1">
                <a:spLocks noChangeArrowheads="1"/>
              </p:cNvSpPr>
              <p:nvPr/>
            </p:nvSpPr>
            <p:spPr bwMode="auto">
              <a:xfrm>
                <a:off x="438" y="1532"/>
                <a:ext cx="2865" cy="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sz="1800" dirty="0">
                    <a:solidFill>
                      <a:prstClr val="black"/>
                    </a:solidFill>
                  </a:rPr>
                  <a:t> </a:t>
                </a:r>
                <a:r>
                  <a:rPr lang="en-US" sz="1400" dirty="0">
                    <a:solidFill>
                      <a:prstClr val="black"/>
                    </a:solidFill>
                  </a:rPr>
                  <a:t>Forecasting                                      What if these trends continue?</a:t>
                </a:r>
              </a:p>
            </p:txBody>
          </p:sp>
          <p:sp>
            <p:nvSpPr>
              <p:cNvPr id="45" name="Text Box 63">
                <a:extLst>
                  <a:ext uri="{FF2B5EF4-FFF2-40B4-BE49-F238E27FC236}">
                    <a16:creationId xmlns:a16="http://schemas.microsoft.com/office/drawing/2014/main" id="{737524D1-1734-4AC2-8AEF-BFA18103F64C}"/>
                  </a:ext>
                </a:extLst>
              </p:cNvPr>
              <p:cNvSpPr txBox="1">
                <a:spLocks noChangeArrowheads="1"/>
              </p:cNvSpPr>
              <p:nvPr/>
            </p:nvSpPr>
            <p:spPr bwMode="auto">
              <a:xfrm>
                <a:off x="472" y="1260"/>
                <a:ext cx="3032" cy="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sz="1400" dirty="0">
                    <a:solidFill>
                      <a:prstClr val="black"/>
                    </a:solidFill>
                  </a:rPr>
                  <a:t>Predictive</a:t>
                </a:r>
                <a:r>
                  <a:rPr lang="en-US" sz="1400" dirty="0">
                    <a:solidFill>
                      <a:srgbClr val="FF0000"/>
                    </a:solidFill>
                  </a:rPr>
                  <a:t> </a:t>
                </a:r>
                <a:r>
                  <a:rPr lang="en-US" sz="1400" dirty="0">
                    <a:solidFill>
                      <a:prstClr val="black"/>
                    </a:solidFill>
                  </a:rPr>
                  <a:t>Modeling                    	What will happen next?</a:t>
                </a:r>
              </a:p>
            </p:txBody>
          </p:sp>
          <p:sp>
            <p:nvSpPr>
              <p:cNvPr id="46" name="Text Box 64">
                <a:extLst>
                  <a:ext uri="{FF2B5EF4-FFF2-40B4-BE49-F238E27FC236}">
                    <a16:creationId xmlns:a16="http://schemas.microsoft.com/office/drawing/2014/main" id="{9D675626-A8F6-4138-AAE2-4EE41BBC86AA}"/>
                  </a:ext>
                </a:extLst>
              </p:cNvPr>
              <p:cNvSpPr txBox="1">
                <a:spLocks noChangeArrowheads="1"/>
              </p:cNvSpPr>
              <p:nvPr/>
            </p:nvSpPr>
            <p:spPr bwMode="auto">
              <a:xfrm>
                <a:off x="472" y="989"/>
                <a:ext cx="2469" cy="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sz="1400" dirty="0">
                    <a:solidFill>
                      <a:prstClr val="black"/>
                    </a:solidFill>
                  </a:rPr>
                  <a:t>Decision Optimization		What is the best decision?</a:t>
                </a:r>
              </a:p>
            </p:txBody>
          </p:sp>
          <p:sp>
            <p:nvSpPr>
              <p:cNvPr id="47" name="Text Box 65">
                <a:extLst>
                  <a:ext uri="{FF2B5EF4-FFF2-40B4-BE49-F238E27FC236}">
                    <a16:creationId xmlns:a16="http://schemas.microsoft.com/office/drawing/2014/main" id="{7D2118E5-0379-4B30-B7A3-0F6A1F28975D}"/>
                  </a:ext>
                </a:extLst>
              </p:cNvPr>
              <p:cNvSpPr txBox="1">
                <a:spLocks noChangeArrowheads="1"/>
              </p:cNvSpPr>
              <p:nvPr/>
            </p:nvSpPr>
            <p:spPr bwMode="auto">
              <a:xfrm rot="-5400000">
                <a:off x="3829" y="1836"/>
                <a:ext cx="204" cy="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endParaRPr lang="en-US" sz="1200" b="1">
                  <a:solidFill>
                    <a:prstClr val="black"/>
                  </a:solidFill>
                </a:endParaRPr>
              </a:p>
            </p:txBody>
          </p:sp>
          <p:sp>
            <p:nvSpPr>
              <p:cNvPr id="48" name="Text Box 66">
                <a:extLst>
                  <a:ext uri="{FF2B5EF4-FFF2-40B4-BE49-F238E27FC236}">
                    <a16:creationId xmlns:a16="http://schemas.microsoft.com/office/drawing/2014/main" id="{61E76564-1855-40D4-A143-09489DA68942}"/>
                  </a:ext>
                </a:extLst>
              </p:cNvPr>
              <p:cNvSpPr txBox="1">
                <a:spLocks noChangeArrowheads="1"/>
              </p:cNvSpPr>
              <p:nvPr/>
            </p:nvSpPr>
            <p:spPr bwMode="auto">
              <a:xfrm rot="-5400000">
                <a:off x="3785" y="3228"/>
                <a:ext cx="203" cy="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endParaRPr lang="en-US" sz="1200" b="1">
                  <a:solidFill>
                    <a:prstClr val="black"/>
                  </a:solidFill>
                </a:endParaRPr>
              </a:p>
            </p:txBody>
          </p:sp>
          <p:sp>
            <p:nvSpPr>
              <p:cNvPr id="49" name="Text Box 67">
                <a:extLst>
                  <a:ext uri="{FF2B5EF4-FFF2-40B4-BE49-F238E27FC236}">
                    <a16:creationId xmlns:a16="http://schemas.microsoft.com/office/drawing/2014/main" id="{D865CD2C-B126-4ECF-8159-002781503D50}"/>
                  </a:ext>
                </a:extLst>
              </p:cNvPr>
              <p:cNvSpPr txBox="1">
                <a:spLocks noChangeArrowheads="1"/>
              </p:cNvSpPr>
              <p:nvPr/>
            </p:nvSpPr>
            <p:spPr bwMode="auto">
              <a:xfrm rot="-5400000">
                <a:off x="3758" y="1088"/>
                <a:ext cx="255" cy="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endParaRPr lang="en-US" sz="1800" b="1">
                  <a:solidFill>
                    <a:prstClr val="black"/>
                  </a:solidFill>
                </a:endParaRPr>
              </a:p>
            </p:txBody>
          </p:sp>
        </p:grpSp>
        <p:sp>
          <p:nvSpPr>
            <p:cNvPr id="7" name="Rectangle 39">
              <a:extLst>
                <a:ext uri="{FF2B5EF4-FFF2-40B4-BE49-F238E27FC236}">
                  <a16:creationId xmlns:a16="http://schemas.microsoft.com/office/drawing/2014/main" id="{BAF5D1F4-0C4E-49A8-96CF-7BB0AFBB405F}"/>
                </a:ext>
              </a:extLst>
            </p:cNvPr>
            <p:cNvSpPr>
              <a:spLocks noChangeArrowheads="1"/>
            </p:cNvSpPr>
            <p:nvPr/>
          </p:nvSpPr>
          <p:spPr bwMode="auto">
            <a:xfrm>
              <a:off x="933195" y="5082265"/>
              <a:ext cx="9842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txBody>
            <a:bodyPr>
              <a:spAutoFit/>
            </a:bodyPr>
            <a:lstStyle/>
            <a:p>
              <a:pPr algn="ctr" eaLnBrk="0" hangingPunct="0"/>
              <a:r>
                <a:rPr lang="en-US" b="1">
                  <a:solidFill>
                    <a:prstClr val="black"/>
                  </a:solidFill>
                  <a:latin typeface="Calibri"/>
                </a:rPr>
                <a:t>Data</a:t>
              </a:r>
            </a:p>
          </p:txBody>
        </p:sp>
        <p:sp>
          <p:nvSpPr>
            <p:cNvPr id="8" name="Line 41">
              <a:extLst>
                <a:ext uri="{FF2B5EF4-FFF2-40B4-BE49-F238E27FC236}">
                  <a16:creationId xmlns:a16="http://schemas.microsoft.com/office/drawing/2014/main" id="{8E965FDC-49B5-4583-BC71-6BB7937D2D92}"/>
                </a:ext>
              </a:extLst>
            </p:cNvPr>
            <p:cNvSpPr>
              <a:spLocks noChangeShapeType="1"/>
            </p:cNvSpPr>
            <p:nvPr/>
          </p:nvSpPr>
          <p:spPr bwMode="auto">
            <a:xfrm flipV="1">
              <a:off x="2065082" y="5347378"/>
              <a:ext cx="989013" cy="0"/>
            </a:xfrm>
            <a:prstGeom prst="line">
              <a:avLst/>
            </a:prstGeom>
            <a:noFill/>
            <a:ln w="190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solidFill>
                  <a:prstClr val="black"/>
                </a:solidFill>
                <a:latin typeface="Calibri"/>
              </a:endParaRPr>
            </a:p>
          </p:txBody>
        </p:sp>
        <p:sp>
          <p:nvSpPr>
            <p:cNvPr id="9" name="Rectangle 8">
              <a:extLst>
                <a:ext uri="{FF2B5EF4-FFF2-40B4-BE49-F238E27FC236}">
                  <a16:creationId xmlns:a16="http://schemas.microsoft.com/office/drawing/2014/main" id="{EFF9EA6A-EB47-4C66-8B5E-D25251FAE819}"/>
                </a:ext>
              </a:extLst>
            </p:cNvPr>
            <p:cNvSpPr>
              <a:spLocks noChangeArrowheads="1"/>
            </p:cNvSpPr>
            <p:nvPr/>
          </p:nvSpPr>
          <p:spPr bwMode="auto">
            <a:xfrm>
              <a:off x="3187445" y="5083853"/>
              <a:ext cx="18589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txBody>
            <a:bodyPr wrap="none">
              <a:spAutoFit/>
            </a:bodyPr>
            <a:lstStyle/>
            <a:p>
              <a:pPr algn="ctr" eaLnBrk="0" hangingPunct="0"/>
              <a:r>
                <a:rPr lang="en-US" b="1">
                  <a:solidFill>
                    <a:prstClr val="black"/>
                  </a:solidFill>
                  <a:latin typeface="Calibri"/>
                </a:rPr>
                <a:t>Information</a:t>
              </a:r>
            </a:p>
          </p:txBody>
        </p:sp>
        <p:sp>
          <p:nvSpPr>
            <p:cNvPr id="10" name="Rectangle 9">
              <a:extLst>
                <a:ext uri="{FF2B5EF4-FFF2-40B4-BE49-F238E27FC236}">
                  <a16:creationId xmlns:a16="http://schemas.microsoft.com/office/drawing/2014/main" id="{9EABF610-A107-4E6F-840F-17EA956DD531}"/>
                </a:ext>
              </a:extLst>
            </p:cNvPr>
            <p:cNvSpPr>
              <a:spLocks noChangeArrowheads="1"/>
            </p:cNvSpPr>
            <p:nvPr/>
          </p:nvSpPr>
          <p:spPr bwMode="auto">
            <a:xfrm>
              <a:off x="6170357" y="5082265"/>
              <a:ext cx="18589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txBody>
            <a:bodyPr wrap="none">
              <a:spAutoFit/>
            </a:bodyPr>
            <a:lstStyle/>
            <a:p>
              <a:pPr algn="ctr" eaLnBrk="0" hangingPunct="0"/>
              <a:r>
                <a:rPr lang="en-US" b="1">
                  <a:solidFill>
                    <a:prstClr val="black"/>
                  </a:solidFill>
                  <a:latin typeface="Calibri"/>
                </a:rPr>
                <a:t>Intelligence</a:t>
              </a:r>
            </a:p>
          </p:txBody>
        </p:sp>
        <p:sp>
          <p:nvSpPr>
            <p:cNvPr id="11" name="Line 44">
              <a:extLst>
                <a:ext uri="{FF2B5EF4-FFF2-40B4-BE49-F238E27FC236}">
                  <a16:creationId xmlns:a16="http://schemas.microsoft.com/office/drawing/2014/main" id="{4445389F-E471-43D4-9457-60F2A90FBF5C}"/>
                </a:ext>
              </a:extLst>
            </p:cNvPr>
            <p:cNvSpPr>
              <a:spLocks noChangeShapeType="1"/>
            </p:cNvSpPr>
            <p:nvPr/>
          </p:nvSpPr>
          <p:spPr bwMode="auto">
            <a:xfrm flipV="1">
              <a:off x="5155945" y="5325153"/>
              <a:ext cx="989012" cy="0"/>
            </a:xfrm>
            <a:prstGeom prst="line">
              <a:avLst/>
            </a:prstGeom>
            <a:noFill/>
            <a:ln w="190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solidFill>
                  <a:prstClr val="black"/>
                </a:solidFill>
                <a:latin typeface="Calibri"/>
              </a:endParaRPr>
            </a:p>
          </p:txBody>
        </p:sp>
        <p:sp>
          <p:nvSpPr>
            <p:cNvPr id="12" name="Text Box 45">
              <a:extLst>
                <a:ext uri="{FF2B5EF4-FFF2-40B4-BE49-F238E27FC236}">
                  <a16:creationId xmlns:a16="http://schemas.microsoft.com/office/drawing/2014/main" id="{F2B21CAC-9228-42C0-8FA5-D949FA212568}"/>
                </a:ext>
              </a:extLst>
            </p:cNvPr>
            <p:cNvSpPr txBox="1">
              <a:spLocks noChangeArrowheads="1"/>
            </p:cNvSpPr>
            <p:nvPr/>
          </p:nvSpPr>
          <p:spPr bwMode="auto">
            <a:xfrm>
              <a:off x="7307007" y="1150028"/>
              <a:ext cx="2052103" cy="936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eaLnBrk="1" hangingPunct="1">
                <a:buFont typeface="Wingdings" pitchFamily="2" charset="2"/>
                <a:buNone/>
              </a:pPr>
              <a:r>
                <a:rPr lang="en-US" dirty="0">
                  <a:solidFill>
                    <a:srgbClr val="292929"/>
                  </a:solidFill>
                </a:rPr>
                <a:t>Advanced Analytics</a:t>
              </a:r>
            </a:p>
          </p:txBody>
        </p:sp>
        <p:sp>
          <p:nvSpPr>
            <p:cNvPr id="13" name="Text Box 46">
              <a:extLst>
                <a:ext uri="{FF2B5EF4-FFF2-40B4-BE49-F238E27FC236}">
                  <a16:creationId xmlns:a16="http://schemas.microsoft.com/office/drawing/2014/main" id="{AC9C1DD6-0995-4617-B400-C2FE46537D40}"/>
                </a:ext>
              </a:extLst>
            </p:cNvPr>
            <p:cNvSpPr txBox="1">
              <a:spLocks noChangeArrowheads="1"/>
            </p:cNvSpPr>
            <p:nvPr/>
          </p:nvSpPr>
          <p:spPr bwMode="auto">
            <a:xfrm>
              <a:off x="7537195" y="2435903"/>
              <a:ext cx="1417637"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eaLnBrk="1" hangingPunct="1">
                <a:buFont typeface="Wingdings" pitchFamily="2" charset="2"/>
                <a:buNone/>
              </a:pPr>
              <a:r>
                <a:rPr lang="en-US" dirty="0">
                  <a:solidFill>
                    <a:srgbClr val="292929"/>
                  </a:solidFill>
                </a:rPr>
                <a:t>Basic </a:t>
              </a:r>
            </a:p>
            <a:p>
              <a:pPr algn="ctr" eaLnBrk="1" hangingPunct="1">
                <a:buFont typeface="Wingdings" pitchFamily="2" charset="2"/>
                <a:buNone/>
              </a:pPr>
              <a:r>
                <a:rPr lang="en-US" dirty="0">
                  <a:solidFill>
                    <a:srgbClr val="292929"/>
                  </a:solidFill>
                </a:rPr>
                <a:t>Analytics</a:t>
              </a:r>
            </a:p>
          </p:txBody>
        </p:sp>
        <p:sp>
          <p:nvSpPr>
            <p:cNvPr id="14" name="Text Box 47">
              <a:extLst>
                <a:ext uri="{FF2B5EF4-FFF2-40B4-BE49-F238E27FC236}">
                  <a16:creationId xmlns:a16="http://schemas.microsoft.com/office/drawing/2014/main" id="{F80D4F45-40BE-47DF-B473-83FAE1DEB449}"/>
                </a:ext>
              </a:extLst>
            </p:cNvPr>
            <p:cNvSpPr txBox="1">
              <a:spLocks noChangeArrowheads="1"/>
            </p:cNvSpPr>
            <p:nvPr/>
          </p:nvSpPr>
          <p:spPr bwMode="auto">
            <a:xfrm>
              <a:off x="7507032" y="3937678"/>
              <a:ext cx="1555277" cy="520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eaLnBrk="1" hangingPunct="1">
                <a:buFont typeface="Wingdings" pitchFamily="2" charset="2"/>
                <a:buNone/>
              </a:pPr>
              <a:r>
                <a:rPr lang="en-US" dirty="0">
                  <a:solidFill>
                    <a:srgbClr val="292929"/>
                  </a:solidFill>
                </a:rPr>
                <a:t>Reporting</a:t>
              </a:r>
            </a:p>
          </p:txBody>
        </p:sp>
        <p:sp>
          <p:nvSpPr>
            <p:cNvPr id="15" name="Rectangle 14">
              <a:extLst>
                <a:ext uri="{FF2B5EF4-FFF2-40B4-BE49-F238E27FC236}">
                  <a16:creationId xmlns:a16="http://schemas.microsoft.com/office/drawing/2014/main" id="{C98675D2-6498-4586-8521-95C573EB3B98}"/>
                </a:ext>
              </a:extLst>
            </p:cNvPr>
            <p:cNvSpPr>
              <a:spLocks noChangeArrowheads="1"/>
            </p:cNvSpPr>
            <p:nvPr/>
          </p:nvSpPr>
          <p:spPr bwMode="auto">
            <a:xfrm>
              <a:off x="1166557" y="5522003"/>
              <a:ext cx="22875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txBody>
            <a:bodyPr wrap="none">
              <a:spAutoFit/>
            </a:bodyPr>
            <a:lstStyle/>
            <a:p>
              <a:pPr algn="ctr">
                <a:buFont typeface="Wingdings" pitchFamily="2" charset="2"/>
                <a:buNone/>
              </a:pPr>
              <a:r>
                <a:rPr lang="en-US" b="1" i="1" dirty="0">
                  <a:solidFill>
                    <a:srgbClr val="1F497D"/>
                  </a:solidFill>
                  <a:latin typeface="Calibri"/>
                </a:rPr>
                <a:t>Decision Support</a:t>
              </a:r>
            </a:p>
          </p:txBody>
        </p:sp>
        <p:sp>
          <p:nvSpPr>
            <p:cNvPr id="16" name="Line 49">
              <a:extLst>
                <a:ext uri="{FF2B5EF4-FFF2-40B4-BE49-F238E27FC236}">
                  <a16:creationId xmlns:a16="http://schemas.microsoft.com/office/drawing/2014/main" id="{3CA618F6-0380-4993-8C98-E54B539109D8}"/>
                </a:ext>
              </a:extLst>
            </p:cNvPr>
            <p:cNvSpPr>
              <a:spLocks noChangeShapeType="1"/>
            </p:cNvSpPr>
            <p:nvPr/>
          </p:nvSpPr>
          <p:spPr bwMode="auto">
            <a:xfrm flipV="1">
              <a:off x="3962145" y="5763303"/>
              <a:ext cx="989012" cy="0"/>
            </a:xfrm>
            <a:prstGeom prst="line">
              <a:avLst/>
            </a:prstGeom>
            <a:noFill/>
            <a:ln w="190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solidFill>
                  <a:prstClr val="black"/>
                </a:solidFill>
                <a:latin typeface="Calibri"/>
              </a:endParaRPr>
            </a:p>
          </p:txBody>
        </p:sp>
        <p:sp>
          <p:nvSpPr>
            <p:cNvPr id="17" name="Rectangle 16">
              <a:extLst>
                <a:ext uri="{FF2B5EF4-FFF2-40B4-BE49-F238E27FC236}">
                  <a16:creationId xmlns:a16="http://schemas.microsoft.com/office/drawing/2014/main" id="{C4D6C064-3B32-454C-9C1C-8093ADCB2158}"/>
                </a:ext>
              </a:extLst>
            </p:cNvPr>
            <p:cNvSpPr>
              <a:spLocks noChangeArrowheads="1"/>
            </p:cNvSpPr>
            <p:nvPr/>
          </p:nvSpPr>
          <p:spPr bwMode="auto">
            <a:xfrm>
              <a:off x="5451220" y="5545815"/>
              <a:ext cx="2470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txBody>
            <a:bodyPr wrap="none">
              <a:spAutoFit/>
            </a:bodyPr>
            <a:lstStyle/>
            <a:p>
              <a:pPr algn="ctr">
                <a:buFont typeface="Wingdings" pitchFamily="2" charset="2"/>
                <a:buNone/>
              </a:pPr>
              <a:r>
                <a:rPr lang="en-US" b="1" i="1">
                  <a:solidFill>
                    <a:srgbClr val="1F497D"/>
                  </a:solidFill>
                  <a:latin typeface="Calibri"/>
                </a:rPr>
                <a:t>Decision Guidance</a:t>
              </a:r>
            </a:p>
          </p:txBody>
        </p:sp>
      </p:grpSp>
    </p:spTree>
    <p:extLst>
      <p:ext uri="{BB962C8B-B14F-4D97-AF65-F5344CB8AC3E}">
        <p14:creationId xmlns:p14="http://schemas.microsoft.com/office/powerpoint/2010/main" val="506191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2">
                <a:shade val="45000"/>
                <a:satMod val="135000"/>
              </a:schemeClr>
              <a:prstClr val="white"/>
            </a:duotone>
            <a:alphaModFix amt="25000"/>
          </a:blip>
          <a:srcRect t="10540" b="3908"/>
          <a:stretch/>
        </p:blipFill>
        <p:spPr>
          <a:xfrm>
            <a:off x="20" y="10"/>
            <a:ext cx="12191980" cy="6857990"/>
          </a:xfrm>
          <a:prstGeom prst="rect">
            <a:avLst/>
          </a:prstGeom>
        </p:spPr>
      </p:pic>
      <p:sp>
        <p:nvSpPr>
          <p:cNvPr id="46083" name="Title 1"/>
          <p:cNvSpPr>
            <a:spLocks noGrp="1"/>
          </p:cNvSpPr>
          <p:nvPr>
            <p:ph type="title"/>
          </p:nvPr>
        </p:nvSpPr>
        <p:spPr>
          <a:solidFill>
            <a:schemeClr val="accent2">
              <a:lumMod val="75000"/>
              <a:alpha val="45000"/>
            </a:schemeClr>
          </a:solidFill>
        </p:spPr>
        <p:txBody>
          <a:bodyPr>
            <a:normAutofit/>
          </a:bodyPr>
          <a:lstStyle/>
          <a:p>
            <a:pPr eaLnBrk="1" hangingPunct="1"/>
            <a:r>
              <a:rPr lang="en-US"/>
              <a:t>Simple Reporting</a:t>
            </a:r>
          </a:p>
        </p:txBody>
      </p:sp>
      <p:sp>
        <p:nvSpPr>
          <p:cNvPr id="46084" name="Content Placeholder 2"/>
          <p:cNvSpPr>
            <a:spLocks noGrp="1"/>
          </p:cNvSpPr>
          <p:nvPr>
            <p:ph idx="1"/>
          </p:nvPr>
        </p:nvSpPr>
        <p:spPr/>
        <p:txBody>
          <a:bodyPr>
            <a:normAutofit/>
          </a:bodyPr>
          <a:lstStyle/>
          <a:p>
            <a:pPr marL="0" indent="0">
              <a:spcBef>
                <a:spcPts val="1800"/>
              </a:spcBef>
              <a:buNone/>
            </a:pPr>
            <a:r>
              <a:rPr lang="en-US" b="1" dirty="0"/>
              <a:t>Examples</a:t>
            </a:r>
            <a:r>
              <a:rPr lang="en-US" dirty="0"/>
              <a:t>:</a:t>
            </a:r>
            <a:r>
              <a:rPr lang="en-US" b="1" dirty="0"/>
              <a:t> </a:t>
            </a:r>
            <a:r>
              <a:rPr lang="en-US" dirty="0"/>
              <a:t>OLAP, RFM, QC, descriptive statistics</a:t>
            </a:r>
            <a:endParaRPr lang="en-US" b="1" i="1" dirty="0"/>
          </a:p>
          <a:p>
            <a:pPr marL="0" indent="0">
              <a:spcBef>
                <a:spcPts val="1800"/>
              </a:spcBef>
              <a:buNone/>
            </a:pPr>
            <a:r>
              <a:rPr lang="en-US" b="1" i="1" dirty="0"/>
              <a:t>Answer questions such as</a:t>
            </a:r>
            <a:endParaRPr lang="en-US" b="1" dirty="0"/>
          </a:p>
          <a:p>
            <a:pPr eaLnBrk="1" hangingPunct="1"/>
            <a:r>
              <a:rPr lang="en-US" dirty="0"/>
              <a:t>Where are my key indicators now?</a:t>
            </a:r>
          </a:p>
          <a:p>
            <a:pPr eaLnBrk="1" hangingPunct="1"/>
            <a:r>
              <a:rPr lang="en-US" dirty="0"/>
              <a:t>Where were my key indicators last week?</a:t>
            </a:r>
          </a:p>
          <a:p>
            <a:pPr eaLnBrk="1" hangingPunct="1"/>
            <a:r>
              <a:rPr lang="en-US" dirty="0"/>
              <a:t>Is the current process behaving like normal?</a:t>
            </a:r>
          </a:p>
          <a:p>
            <a:pPr eaLnBrk="1" hangingPunct="1"/>
            <a:r>
              <a:rPr lang="en-US" dirty="0"/>
              <a:t>What is likely to happen tomorrow?</a:t>
            </a:r>
          </a:p>
          <a:p>
            <a:pPr eaLnBrk="1" hangingPunct="1"/>
            <a:endParaRPr lang="en-US" dirty="0"/>
          </a:p>
          <a:p>
            <a:pPr eaLnBrk="1" hangingPunct="1"/>
            <a:endParaRPr lang="en-US" dirty="0"/>
          </a:p>
        </p:txBody>
      </p:sp>
      <p:sp>
        <p:nvSpPr>
          <p:cNvPr id="4" name="Slide Number Placeholder 3">
            <a:extLst>
              <a:ext uri="{FF2B5EF4-FFF2-40B4-BE49-F238E27FC236}">
                <a16:creationId xmlns:a16="http://schemas.microsoft.com/office/drawing/2014/main" id="{9F06C1E5-3BB2-4D07-BA10-F0AC2880439B}"/>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29</a:t>
            </a:fld>
            <a:endParaRPr lang="en-US"/>
          </a:p>
        </p:txBody>
      </p:sp>
    </p:spTree>
    <p:extLst>
      <p:ext uri="{BB962C8B-B14F-4D97-AF65-F5344CB8AC3E}">
        <p14:creationId xmlns:p14="http://schemas.microsoft.com/office/powerpoint/2010/main" val="306566867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chemeClr val="bg1"/>
          </a:solidFill>
        </p:spPr>
        <p:txBody>
          <a:bodyPr vert="horz" lIns="182880" tIns="182880" rIns="182880" bIns="182880" rtlCol="0" anchor="ctr">
            <a:normAutofit/>
          </a:bodyPr>
          <a:lstStyle/>
          <a:p>
            <a:r>
              <a:rPr lang="en-US"/>
              <a:t>About</a:t>
            </a:r>
            <a:r>
              <a:rPr lang="en-US" b="1"/>
              <a:t> </a:t>
            </a:r>
            <a:r>
              <a:rPr lang="en-US"/>
              <a:t>me</a:t>
            </a:r>
          </a:p>
        </p:txBody>
      </p:sp>
      <p:sp>
        <p:nvSpPr>
          <p:cNvPr id="3" name="TextBox 2"/>
          <p:cNvSpPr txBox="1"/>
          <p:nvPr/>
        </p:nvSpPr>
        <p:spPr>
          <a:xfrm>
            <a:off x="1706062" y="2291262"/>
            <a:ext cx="8779512" cy="2879256"/>
          </a:xfrm>
          <a:prstGeom prst="rect">
            <a:avLst/>
          </a:prstGeom>
        </p:spPr>
        <p:txBody>
          <a:bodyPr vert="horz" lIns="91440" tIns="45720" rIns="91440" bIns="45720" rtlCol="0">
            <a:normAutofit/>
          </a:bodyPr>
          <a:lstStyle/>
          <a:p>
            <a:pPr indent="-228600" defTabSz="914400">
              <a:lnSpc>
                <a:spcPct val="90000"/>
              </a:lnSpc>
              <a:spcBef>
                <a:spcPts val="1000"/>
              </a:spcBef>
              <a:buClr>
                <a:schemeClr val="accent2"/>
              </a:buClr>
              <a:buFont typeface="Arial" panose="020B0604020202020204" pitchFamily="34" charset="0"/>
              <a:buChar char="•"/>
            </a:pPr>
            <a:r>
              <a:rPr lang="en-US" b="1">
                <a:solidFill>
                  <a:srgbClr val="404040"/>
                </a:solidFill>
              </a:rPr>
              <a:t>Name: </a:t>
            </a:r>
            <a:r>
              <a:rPr lang="en-US">
                <a:solidFill>
                  <a:srgbClr val="404040"/>
                </a:solidFill>
              </a:rPr>
              <a:t>Haoran(Shawn) Zheng </a:t>
            </a:r>
          </a:p>
          <a:p>
            <a:pPr indent="-228600" defTabSz="914400">
              <a:lnSpc>
                <a:spcPct val="90000"/>
              </a:lnSpc>
              <a:spcBef>
                <a:spcPts val="1000"/>
              </a:spcBef>
              <a:buClr>
                <a:schemeClr val="accent2"/>
              </a:buClr>
              <a:buFont typeface="Arial" panose="020B0604020202020204" pitchFamily="34" charset="0"/>
              <a:buChar char="•"/>
            </a:pPr>
            <a:endParaRPr lang="en-US" b="1">
              <a:solidFill>
                <a:srgbClr val="404040"/>
              </a:solidFill>
            </a:endParaRPr>
          </a:p>
          <a:p>
            <a:pPr indent="-228600" defTabSz="914400">
              <a:lnSpc>
                <a:spcPct val="90000"/>
              </a:lnSpc>
              <a:spcBef>
                <a:spcPts val="1000"/>
              </a:spcBef>
              <a:buClr>
                <a:schemeClr val="accent2"/>
              </a:buClr>
              <a:buFont typeface="Arial" panose="020B0604020202020204" pitchFamily="34" charset="0"/>
              <a:buChar char="•"/>
            </a:pPr>
            <a:r>
              <a:rPr lang="en-US" b="1">
                <a:solidFill>
                  <a:srgbClr val="404040"/>
                </a:solidFill>
              </a:rPr>
              <a:t>Email: </a:t>
            </a:r>
            <a:r>
              <a:rPr lang="en-US">
                <a:solidFill>
                  <a:srgbClr val="404040"/>
                </a:solidFill>
                <a:hlinkClick r:id="rId2"/>
              </a:rPr>
              <a:t>hzheng@fsmail.bradley.edu</a:t>
            </a:r>
            <a:endParaRPr lang="en-US">
              <a:solidFill>
                <a:srgbClr val="404040"/>
              </a:solidFill>
            </a:endParaRPr>
          </a:p>
          <a:p>
            <a:pPr indent="-228600" defTabSz="914400">
              <a:lnSpc>
                <a:spcPct val="90000"/>
              </a:lnSpc>
              <a:spcBef>
                <a:spcPts val="1000"/>
              </a:spcBef>
              <a:buClr>
                <a:schemeClr val="accent2"/>
              </a:buClr>
              <a:buFont typeface="Arial" panose="020B0604020202020204" pitchFamily="34" charset="0"/>
              <a:buChar char="•"/>
            </a:pPr>
            <a:endParaRPr lang="en-US" b="1">
              <a:solidFill>
                <a:srgbClr val="404040"/>
              </a:solidFill>
            </a:endParaRPr>
          </a:p>
          <a:p>
            <a:pPr indent="-228600" defTabSz="914400">
              <a:lnSpc>
                <a:spcPct val="90000"/>
              </a:lnSpc>
              <a:spcBef>
                <a:spcPts val="1000"/>
              </a:spcBef>
              <a:buClr>
                <a:schemeClr val="accent2"/>
              </a:buClr>
              <a:buFont typeface="Arial" panose="020B0604020202020204" pitchFamily="34" charset="0"/>
              <a:buChar char="•"/>
            </a:pPr>
            <a:r>
              <a:rPr lang="en-US" b="1">
                <a:solidFill>
                  <a:srgbClr val="404040"/>
                </a:solidFill>
              </a:rPr>
              <a:t>Office:</a:t>
            </a:r>
            <a:r>
              <a:rPr lang="en-US">
                <a:solidFill>
                  <a:srgbClr val="404040"/>
                </a:solidFill>
              </a:rPr>
              <a:t> BECC 3148</a:t>
            </a:r>
            <a:br>
              <a:rPr lang="en-US">
                <a:solidFill>
                  <a:srgbClr val="404040"/>
                </a:solidFill>
              </a:rPr>
            </a:br>
            <a:endParaRPr lang="en-US" b="1">
              <a:solidFill>
                <a:srgbClr val="404040"/>
              </a:solidFill>
            </a:endParaRPr>
          </a:p>
          <a:p>
            <a:pPr indent="-228600" defTabSz="914400">
              <a:lnSpc>
                <a:spcPct val="90000"/>
              </a:lnSpc>
              <a:spcBef>
                <a:spcPts val="1000"/>
              </a:spcBef>
              <a:buClr>
                <a:schemeClr val="accent2"/>
              </a:buClr>
              <a:buFont typeface="Arial" panose="020B0604020202020204" pitchFamily="34" charset="0"/>
              <a:buChar char="•"/>
            </a:pPr>
            <a:r>
              <a:rPr lang="en-US" b="1">
                <a:solidFill>
                  <a:srgbClr val="404040"/>
                </a:solidFill>
              </a:rPr>
              <a:t>Office Hours:  </a:t>
            </a:r>
            <a:r>
              <a:rPr lang="en-US">
                <a:solidFill>
                  <a:srgbClr val="404040"/>
                </a:solidFill>
              </a:rPr>
              <a:t>In-person: By appointment only. </a:t>
            </a:r>
          </a:p>
          <a:p>
            <a:pPr indent="-228600" defTabSz="914400">
              <a:lnSpc>
                <a:spcPct val="90000"/>
              </a:lnSpc>
              <a:spcBef>
                <a:spcPts val="1000"/>
              </a:spcBef>
              <a:buClr>
                <a:schemeClr val="accent2"/>
              </a:buClr>
              <a:buFont typeface="Arial" panose="020B0604020202020204" pitchFamily="34" charset="0"/>
              <a:buChar char="•"/>
            </a:pPr>
            <a:r>
              <a:rPr lang="en-US">
                <a:solidFill>
                  <a:srgbClr val="404040"/>
                </a:solidFill>
              </a:rPr>
              <a:t>				Virtual: W 12:00 PM – 1:00 PM</a:t>
            </a:r>
            <a:endParaRPr lang="en-US" b="1">
              <a:solidFill>
                <a:srgbClr val="404040"/>
              </a:solidFill>
            </a:endParaRPr>
          </a:p>
        </p:txBody>
      </p:sp>
      <p:sp>
        <p:nvSpPr>
          <p:cNvPr id="5" name="Slide Number Placeholder 4">
            <a:extLst>
              <a:ext uri="{FF2B5EF4-FFF2-40B4-BE49-F238E27FC236}">
                <a16:creationId xmlns:a16="http://schemas.microsoft.com/office/drawing/2014/main" id="{040E1AE4-0A59-4449-A643-4D2392738252}"/>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B6D7416F-EA32-435B-8E2C-AE97F80E1F22}" type="slidenum">
              <a:rPr lang="en-US" dirty="0"/>
              <a:pPr>
                <a:lnSpc>
                  <a:spcPct val="90000"/>
                </a:lnSpc>
                <a:spcAft>
                  <a:spcPts val="600"/>
                </a:spcAft>
              </a:pPr>
              <a:t>3</a:t>
            </a:fld>
            <a:endParaRPr lang="en-US"/>
          </a:p>
        </p:txBody>
      </p:sp>
    </p:spTree>
    <p:extLst>
      <p:ext uri="{BB962C8B-B14F-4D97-AF65-F5344CB8AC3E}">
        <p14:creationId xmlns:p14="http://schemas.microsoft.com/office/powerpoint/2010/main" val="1561398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schemeClr val="accent2">
                <a:shade val="45000"/>
                <a:satMod val="135000"/>
              </a:schemeClr>
              <a:prstClr val="white"/>
            </a:duotone>
            <a:alphaModFix amt="25000"/>
          </a:blip>
          <a:srcRect t="14131" b="317"/>
          <a:stretch/>
        </p:blipFill>
        <p:spPr>
          <a:xfrm>
            <a:off x="20" y="10"/>
            <a:ext cx="12191980" cy="6857990"/>
          </a:xfrm>
          <a:prstGeom prst="rect">
            <a:avLst/>
          </a:prstGeom>
        </p:spPr>
      </p:pic>
      <p:sp>
        <p:nvSpPr>
          <p:cNvPr id="47107" name="Title 1"/>
          <p:cNvSpPr>
            <a:spLocks noGrp="1"/>
          </p:cNvSpPr>
          <p:nvPr>
            <p:ph type="title"/>
          </p:nvPr>
        </p:nvSpPr>
        <p:spPr>
          <a:solidFill>
            <a:schemeClr val="accent2">
              <a:lumMod val="75000"/>
              <a:alpha val="45000"/>
            </a:schemeClr>
          </a:solidFill>
        </p:spPr>
        <p:txBody>
          <a:bodyPr>
            <a:normAutofit/>
          </a:bodyPr>
          <a:lstStyle/>
          <a:p>
            <a:pPr eaLnBrk="1" hangingPunct="1"/>
            <a:r>
              <a:rPr lang="en-US"/>
              <a:t>Proactive Analytical Investigation </a:t>
            </a:r>
          </a:p>
        </p:txBody>
      </p:sp>
      <p:sp>
        <p:nvSpPr>
          <p:cNvPr id="47108" name="Content Placeholder 2"/>
          <p:cNvSpPr>
            <a:spLocks noGrp="1"/>
          </p:cNvSpPr>
          <p:nvPr>
            <p:ph idx="1"/>
          </p:nvPr>
        </p:nvSpPr>
        <p:spPr/>
        <p:txBody>
          <a:bodyPr>
            <a:normAutofit/>
          </a:bodyPr>
          <a:lstStyle/>
          <a:p>
            <a:pPr marL="0" indent="0" eaLnBrk="1" hangingPunct="1">
              <a:lnSpc>
                <a:spcPct val="90000"/>
              </a:lnSpc>
              <a:buNone/>
            </a:pPr>
            <a:r>
              <a:rPr lang="en-US" b="1"/>
              <a:t>Examples</a:t>
            </a:r>
            <a:r>
              <a:rPr lang="en-US"/>
              <a:t>:</a:t>
            </a:r>
            <a:r>
              <a:rPr lang="en-US" b="1"/>
              <a:t> </a:t>
            </a:r>
            <a:r>
              <a:rPr lang="en-US"/>
              <a:t>inferential statistics, experimentation, empirical validation, forecasting, optimization</a:t>
            </a:r>
          </a:p>
          <a:p>
            <a:pPr marL="0" indent="0">
              <a:lnSpc>
                <a:spcPct val="90000"/>
              </a:lnSpc>
              <a:spcBef>
                <a:spcPts val="1800"/>
              </a:spcBef>
              <a:buNone/>
            </a:pPr>
            <a:r>
              <a:rPr lang="en-US" b="1" i="1"/>
              <a:t>Answer questions such as</a:t>
            </a:r>
          </a:p>
          <a:p>
            <a:pPr eaLnBrk="1" hangingPunct="1">
              <a:lnSpc>
                <a:spcPct val="90000"/>
              </a:lnSpc>
            </a:pPr>
            <a:r>
              <a:rPr lang="en-US"/>
              <a:t>What is the best combination of factors to give me the most efficient use of resources and maximum profitability?</a:t>
            </a:r>
          </a:p>
          <a:p>
            <a:pPr eaLnBrk="1" hangingPunct="1">
              <a:lnSpc>
                <a:spcPct val="90000"/>
              </a:lnSpc>
            </a:pPr>
            <a:r>
              <a:rPr lang="en-US"/>
              <a:t>What is the highest price the market </a:t>
            </a:r>
            <a:br>
              <a:rPr lang="en-US"/>
            </a:br>
            <a:r>
              <a:rPr lang="en-US"/>
              <a:t>will tolerate?</a:t>
            </a:r>
          </a:p>
          <a:p>
            <a:pPr eaLnBrk="1" hangingPunct="1">
              <a:lnSpc>
                <a:spcPct val="90000"/>
              </a:lnSpc>
            </a:pPr>
            <a:r>
              <a:rPr lang="en-US"/>
              <a:t>What will happen in six months if I do nothing?</a:t>
            </a:r>
            <a:br>
              <a:rPr lang="en-US"/>
            </a:br>
            <a:r>
              <a:rPr lang="en-US"/>
              <a:t>What if I implement an alternative strategy?</a:t>
            </a:r>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marL="0" indent="0">
              <a:lnSpc>
                <a:spcPct val="90000"/>
              </a:lnSpc>
              <a:buNone/>
            </a:pPr>
            <a:endParaRPr lang="en-US"/>
          </a:p>
        </p:txBody>
      </p:sp>
      <p:sp>
        <p:nvSpPr>
          <p:cNvPr id="4" name="Slide Number Placeholder 3">
            <a:extLst>
              <a:ext uri="{FF2B5EF4-FFF2-40B4-BE49-F238E27FC236}">
                <a16:creationId xmlns:a16="http://schemas.microsoft.com/office/drawing/2014/main" id="{E6B6B9CC-BE58-4D89-B0DB-5BDCFF094781}"/>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30</a:t>
            </a:fld>
            <a:endParaRPr lang="en-US"/>
          </a:p>
        </p:txBody>
      </p:sp>
    </p:spTree>
    <p:extLst>
      <p:ext uri="{BB962C8B-B14F-4D97-AF65-F5344CB8AC3E}">
        <p14:creationId xmlns:p14="http://schemas.microsoft.com/office/powerpoint/2010/main" val="327758950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400" name="Rectangle 31539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02" name="Rectangle 31540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404" name="Rectangle 31540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394" name="Rectangle 2"/>
          <p:cNvSpPr>
            <a:spLocks noGrp="1" noChangeArrowheads="1"/>
          </p:cNvSpPr>
          <p:nvPr>
            <p:ph type="title"/>
          </p:nvPr>
        </p:nvSpPr>
        <p:spPr>
          <a:xfrm>
            <a:off x="2231136" y="467418"/>
            <a:ext cx="7729728" cy="1188720"/>
          </a:xfrm>
          <a:solidFill>
            <a:schemeClr val="bg1"/>
          </a:solidFill>
        </p:spPr>
        <p:txBody>
          <a:bodyPr>
            <a:normAutofit/>
          </a:bodyPr>
          <a:lstStyle/>
          <a:p>
            <a:r>
              <a:rPr lang="en-US" b="1">
                <a:latin typeface="Helvetica"/>
                <a:cs typeface="Helvetica"/>
              </a:rPr>
              <a:t>Machine Learning: Supervised vs. Unsupervised Learning</a:t>
            </a:r>
          </a:p>
        </p:txBody>
      </p:sp>
      <p:sp>
        <p:nvSpPr>
          <p:cNvPr id="315395" name="Rectangle 3"/>
          <p:cNvSpPr>
            <a:spLocks noGrp="1" noChangeArrowheads="1"/>
          </p:cNvSpPr>
          <p:nvPr>
            <p:ph idx="1"/>
          </p:nvPr>
        </p:nvSpPr>
        <p:spPr>
          <a:xfrm>
            <a:off x="1706062" y="2291262"/>
            <a:ext cx="8779512" cy="2879256"/>
          </a:xfrm>
        </p:spPr>
        <p:txBody>
          <a:bodyPr>
            <a:normAutofit/>
          </a:bodyPr>
          <a:lstStyle/>
          <a:p>
            <a:r>
              <a:rPr lang="en-US">
                <a:solidFill>
                  <a:srgbClr val="404040"/>
                </a:solidFill>
              </a:rPr>
              <a:t>Supervised Learning (Estimation and Classification)</a:t>
            </a:r>
          </a:p>
          <a:p>
            <a:pPr lvl="1"/>
            <a:r>
              <a:rPr lang="en-US">
                <a:solidFill>
                  <a:srgbClr val="404040"/>
                </a:solidFill>
              </a:rPr>
              <a:t>The training data contains target class information for each record (e.g. spam, churn).</a:t>
            </a:r>
          </a:p>
          <a:p>
            <a:pPr lvl="1"/>
            <a:r>
              <a:rPr lang="en-US">
                <a:solidFill>
                  <a:srgbClr val="404040"/>
                </a:solidFill>
              </a:rPr>
              <a:t>New records are classified based on the models developed on the training data (e.g. scoring).</a:t>
            </a:r>
          </a:p>
          <a:p>
            <a:r>
              <a:rPr lang="en-US">
                <a:solidFill>
                  <a:srgbClr val="404040"/>
                </a:solidFill>
              </a:rPr>
              <a:t>Unsupervised Learning (Clustering)</a:t>
            </a:r>
          </a:p>
          <a:p>
            <a:pPr lvl="1"/>
            <a:r>
              <a:rPr lang="en-US">
                <a:solidFill>
                  <a:srgbClr val="404040"/>
                </a:solidFill>
              </a:rPr>
              <a:t>The classification of the training data is unknown.</a:t>
            </a:r>
          </a:p>
          <a:p>
            <a:pPr lvl="1"/>
            <a:r>
              <a:rPr lang="en-US">
                <a:solidFill>
                  <a:srgbClr val="404040"/>
                </a:solidFill>
              </a:rPr>
              <a:t>The aim is to construct a set of clusters, given the data.</a:t>
            </a:r>
          </a:p>
        </p:txBody>
      </p:sp>
      <p:sp>
        <p:nvSpPr>
          <p:cNvPr id="3" name="Slide Number Placeholder 2">
            <a:extLst>
              <a:ext uri="{FF2B5EF4-FFF2-40B4-BE49-F238E27FC236}">
                <a16:creationId xmlns:a16="http://schemas.microsoft.com/office/drawing/2014/main" id="{EBEEB0C1-C2C2-4D9B-B6A3-CB33D84F1145}"/>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31</a:t>
            </a:fld>
            <a:endParaRPr lang="en-US"/>
          </a:p>
        </p:txBody>
      </p:sp>
    </p:spTree>
    <p:extLst>
      <p:ext uri="{BB962C8B-B14F-4D97-AF65-F5344CB8AC3E}">
        <p14:creationId xmlns:p14="http://schemas.microsoft.com/office/powerpoint/2010/main" val="4178705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CDF4AC-EF9E-B769-CC15-656780CC89C0}"/>
              </a:ext>
            </a:extLst>
          </p:cNvPr>
          <p:cNvPicPr>
            <a:picLocks noChangeAspect="1"/>
          </p:cNvPicPr>
          <p:nvPr/>
        </p:nvPicPr>
        <p:blipFill>
          <a:blip r:embed="rId2">
            <a:duotone>
              <a:schemeClr val="accent2">
                <a:shade val="45000"/>
                <a:satMod val="135000"/>
              </a:schemeClr>
              <a:prstClr val="white"/>
            </a:duotone>
            <a:alphaModFix amt="25000"/>
          </a:blip>
          <a:srcRect t="4404" b="22781"/>
          <a:stretch/>
        </p:blipFill>
        <p:spPr>
          <a:xfrm>
            <a:off x="20" y="10"/>
            <a:ext cx="12191980" cy="6857990"/>
          </a:xfrm>
          <a:prstGeom prst="rect">
            <a:avLst/>
          </a:prstGeom>
        </p:spPr>
      </p:pic>
      <p:sp>
        <p:nvSpPr>
          <p:cNvPr id="2" name="Title 1"/>
          <p:cNvSpPr>
            <a:spLocks noGrp="1"/>
          </p:cNvSpPr>
          <p:nvPr>
            <p:ph type="title"/>
          </p:nvPr>
        </p:nvSpPr>
        <p:spPr>
          <a:solidFill>
            <a:schemeClr val="accent2">
              <a:lumMod val="75000"/>
              <a:alpha val="45000"/>
            </a:schemeClr>
          </a:solidFill>
        </p:spPr>
        <p:txBody>
          <a:bodyPr>
            <a:normAutofit/>
          </a:bodyPr>
          <a:lstStyle/>
          <a:p>
            <a:r>
              <a:rPr lang="en-US" dirty="0"/>
              <a:t>Data Mining Tasks: Supervised</a:t>
            </a:r>
          </a:p>
        </p:txBody>
      </p:sp>
      <p:sp>
        <p:nvSpPr>
          <p:cNvPr id="3" name="Content Placeholder 2"/>
          <p:cNvSpPr>
            <a:spLocks noGrp="1"/>
          </p:cNvSpPr>
          <p:nvPr>
            <p:ph idx="1"/>
          </p:nvPr>
        </p:nvSpPr>
        <p:spPr/>
        <p:txBody>
          <a:bodyPr>
            <a:normAutofit/>
          </a:bodyPr>
          <a:lstStyle/>
          <a:p>
            <a:r>
              <a:rPr lang="en-US" dirty="0"/>
              <a:t>Classification</a:t>
            </a:r>
          </a:p>
          <a:p>
            <a:pPr lvl="1"/>
            <a:r>
              <a:rPr lang="en-US" dirty="0"/>
              <a:t>Yes/No Decisions, or multi-value discrete decisions</a:t>
            </a:r>
          </a:p>
          <a:p>
            <a:endParaRPr lang="en-US" dirty="0"/>
          </a:p>
          <a:p>
            <a:r>
              <a:rPr lang="en-US" dirty="0"/>
              <a:t>Estimation</a:t>
            </a:r>
          </a:p>
          <a:p>
            <a:pPr lvl="1"/>
            <a:r>
              <a:rPr lang="en-US" dirty="0"/>
              <a:t>Continuous value output</a:t>
            </a:r>
          </a:p>
        </p:txBody>
      </p:sp>
      <p:sp>
        <p:nvSpPr>
          <p:cNvPr id="5" name="Slide Number Placeholder 4">
            <a:extLst>
              <a:ext uri="{FF2B5EF4-FFF2-40B4-BE49-F238E27FC236}">
                <a16:creationId xmlns:a16="http://schemas.microsoft.com/office/drawing/2014/main" id="{6E639B04-7D01-40D0-A48A-696E09F67140}"/>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32</a:t>
            </a:fld>
            <a:endParaRPr lang="en-US"/>
          </a:p>
        </p:txBody>
      </p:sp>
    </p:spTree>
    <p:extLst>
      <p:ext uri="{BB962C8B-B14F-4D97-AF65-F5344CB8AC3E}">
        <p14:creationId xmlns:p14="http://schemas.microsoft.com/office/powerpoint/2010/main" val="167670762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Picture 6" descr="Arrows going up">
            <a:extLst>
              <a:ext uri="{FF2B5EF4-FFF2-40B4-BE49-F238E27FC236}">
                <a16:creationId xmlns:a16="http://schemas.microsoft.com/office/drawing/2014/main" id="{E25348E7-12EB-916D-4F75-3BE46FE849B5}"/>
              </a:ext>
            </a:extLst>
          </p:cNvPr>
          <p:cNvPicPr>
            <a:picLocks noChangeAspect="1"/>
          </p:cNvPicPr>
          <p:nvPr/>
        </p:nvPicPr>
        <p:blipFill>
          <a:blip r:embed="rId2">
            <a:duotone>
              <a:schemeClr val="accent2">
                <a:shade val="45000"/>
                <a:satMod val="135000"/>
              </a:schemeClr>
              <a:prstClr val="white"/>
            </a:duotone>
            <a:alphaModFix amt="25000"/>
          </a:blip>
          <a:srcRect t="27234" b="5199"/>
          <a:stretch/>
        </p:blipFill>
        <p:spPr>
          <a:xfrm>
            <a:off x="20" y="10"/>
            <a:ext cx="12191980" cy="6857990"/>
          </a:xfrm>
          <a:prstGeom prst="rect">
            <a:avLst/>
          </a:prstGeom>
        </p:spPr>
      </p:pic>
      <p:sp>
        <p:nvSpPr>
          <p:cNvPr id="2" name="Title 1"/>
          <p:cNvSpPr>
            <a:spLocks noGrp="1"/>
          </p:cNvSpPr>
          <p:nvPr>
            <p:ph type="title"/>
          </p:nvPr>
        </p:nvSpPr>
        <p:spPr>
          <a:solidFill>
            <a:schemeClr val="accent2">
              <a:lumMod val="75000"/>
              <a:alpha val="45000"/>
            </a:schemeClr>
          </a:solidFill>
        </p:spPr>
        <p:txBody>
          <a:bodyPr>
            <a:normAutofit/>
          </a:bodyPr>
          <a:lstStyle/>
          <a:p>
            <a:r>
              <a:rPr lang="en-US" dirty="0"/>
              <a:t>Supervised Learning Techniques</a:t>
            </a:r>
          </a:p>
        </p:txBody>
      </p:sp>
      <p:sp>
        <p:nvSpPr>
          <p:cNvPr id="3" name="Content Placeholder 2"/>
          <p:cNvSpPr>
            <a:spLocks noGrp="1"/>
          </p:cNvSpPr>
          <p:nvPr>
            <p:ph idx="1"/>
          </p:nvPr>
        </p:nvSpPr>
        <p:spPr/>
        <p:txBody>
          <a:bodyPr>
            <a:normAutofit/>
          </a:bodyPr>
          <a:lstStyle/>
          <a:p>
            <a:r>
              <a:rPr lang="en-US" dirty="0"/>
              <a:t>Linear/Logistic  Regression</a:t>
            </a:r>
          </a:p>
          <a:p>
            <a:r>
              <a:rPr lang="en-US" dirty="0"/>
              <a:t>Neural Networks</a:t>
            </a:r>
          </a:p>
          <a:p>
            <a:r>
              <a:rPr lang="en-US" dirty="0"/>
              <a:t>Bayesian Statistics</a:t>
            </a:r>
          </a:p>
          <a:p>
            <a:r>
              <a:rPr lang="en-US" dirty="0"/>
              <a:t>Decision Trees</a:t>
            </a:r>
          </a:p>
          <a:p>
            <a:endParaRPr lang="en-US" dirty="0"/>
          </a:p>
        </p:txBody>
      </p:sp>
      <p:sp>
        <p:nvSpPr>
          <p:cNvPr id="5" name="Slide Number Placeholder 4">
            <a:extLst>
              <a:ext uri="{FF2B5EF4-FFF2-40B4-BE49-F238E27FC236}">
                <a16:creationId xmlns:a16="http://schemas.microsoft.com/office/drawing/2014/main" id="{92237765-965D-45BA-96D5-8A801A26008A}"/>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33</a:t>
            </a:fld>
            <a:endParaRPr lang="en-US"/>
          </a:p>
        </p:txBody>
      </p:sp>
    </p:spTree>
    <p:extLst>
      <p:ext uri="{BB962C8B-B14F-4D97-AF65-F5344CB8AC3E}">
        <p14:creationId xmlns:p14="http://schemas.microsoft.com/office/powerpoint/2010/main" val="114463744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Picture 8" descr="Close-up unopened pill packets">
            <a:extLst>
              <a:ext uri="{FF2B5EF4-FFF2-40B4-BE49-F238E27FC236}">
                <a16:creationId xmlns:a16="http://schemas.microsoft.com/office/drawing/2014/main" id="{D4029398-1DD5-3760-4EA2-2EFB855F73E0}"/>
              </a:ext>
            </a:extLst>
          </p:cNvPr>
          <p:cNvPicPr>
            <a:picLocks noChangeAspect="1"/>
          </p:cNvPicPr>
          <p:nvPr/>
        </p:nvPicPr>
        <p:blipFill>
          <a:blip r:embed="rId2">
            <a:duotone>
              <a:schemeClr val="accent2">
                <a:shade val="45000"/>
                <a:satMod val="135000"/>
              </a:schemeClr>
              <a:prstClr val="white"/>
            </a:duotone>
            <a:alphaModFix amt="25000"/>
          </a:blip>
          <a:srcRect t="3260" b="11189"/>
          <a:stretch/>
        </p:blipFill>
        <p:spPr>
          <a:xfrm>
            <a:off x="20" y="10"/>
            <a:ext cx="12191980" cy="6857990"/>
          </a:xfrm>
          <a:prstGeom prst="rect">
            <a:avLst/>
          </a:prstGeom>
        </p:spPr>
      </p:pic>
      <p:sp>
        <p:nvSpPr>
          <p:cNvPr id="2" name="Title 1"/>
          <p:cNvSpPr>
            <a:spLocks noGrp="1"/>
          </p:cNvSpPr>
          <p:nvPr>
            <p:ph type="title"/>
          </p:nvPr>
        </p:nvSpPr>
        <p:spPr>
          <a:solidFill>
            <a:schemeClr val="accent2">
              <a:lumMod val="75000"/>
              <a:alpha val="45000"/>
            </a:schemeClr>
          </a:solidFill>
        </p:spPr>
        <p:txBody>
          <a:bodyPr>
            <a:normAutofit/>
          </a:bodyPr>
          <a:lstStyle/>
          <a:p>
            <a:r>
              <a:rPr lang="en-US"/>
              <a:t>Data Mining Tasks: Unsupervised</a:t>
            </a:r>
            <a:endParaRPr lang="en-US" dirty="0"/>
          </a:p>
        </p:txBody>
      </p:sp>
      <p:sp>
        <p:nvSpPr>
          <p:cNvPr id="3" name="Content Placeholder 2"/>
          <p:cNvSpPr>
            <a:spLocks noGrp="1"/>
          </p:cNvSpPr>
          <p:nvPr>
            <p:ph idx="1"/>
          </p:nvPr>
        </p:nvSpPr>
        <p:spPr/>
        <p:txBody>
          <a:bodyPr>
            <a:normAutofit/>
          </a:bodyPr>
          <a:lstStyle/>
          <a:p>
            <a:r>
              <a:rPr lang="en-US" dirty="0"/>
              <a:t>Segmentation or Clustering</a:t>
            </a:r>
          </a:p>
          <a:p>
            <a:pPr lvl="1"/>
            <a:r>
              <a:rPr lang="en-US" dirty="0"/>
              <a:t>What type of drugs give bad reactions to female heart patients</a:t>
            </a:r>
          </a:p>
          <a:p>
            <a:pPr lvl="1"/>
            <a:r>
              <a:rPr lang="en-US" dirty="0"/>
              <a:t>What type of products sell well to female customers</a:t>
            </a:r>
          </a:p>
          <a:p>
            <a:r>
              <a:rPr lang="en-US" dirty="0"/>
              <a:t>Summarization/Rules</a:t>
            </a:r>
          </a:p>
          <a:p>
            <a:pPr lvl="1"/>
            <a:r>
              <a:rPr lang="en-US" dirty="0"/>
              <a:t>What combination of drugs are prescribed to heart patients</a:t>
            </a:r>
          </a:p>
          <a:p>
            <a:pPr lvl="1"/>
            <a:r>
              <a:rPr lang="en-US" dirty="0"/>
              <a:t>What  health indicators tend to co-exist in diabetes patients</a:t>
            </a:r>
          </a:p>
        </p:txBody>
      </p:sp>
      <p:sp>
        <p:nvSpPr>
          <p:cNvPr id="5" name="Slide Number Placeholder 4">
            <a:extLst>
              <a:ext uri="{FF2B5EF4-FFF2-40B4-BE49-F238E27FC236}">
                <a16:creationId xmlns:a16="http://schemas.microsoft.com/office/drawing/2014/main" id="{C6BEE53F-69C9-4367-9547-7D0375AFD921}"/>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34</a:t>
            </a:fld>
            <a:endParaRPr lang="en-US"/>
          </a:p>
        </p:txBody>
      </p:sp>
    </p:spTree>
    <p:extLst>
      <p:ext uri="{BB962C8B-B14F-4D97-AF65-F5344CB8AC3E}">
        <p14:creationId xmlns:p14="http://schemas.microsoft.com/office/powerpoint/2010/main" val="76296106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Picture 6" descr="Test tubes with one test tube in orange with drops">
            <a:extLst>
              <a:ext uri="{FF2B5EF4-FFF2-40B4-BE49-F238E27FC236}">
                <a16:creationId xmlns:a16="http://schemas.microsoft.com/office/drawing/2014/main" id="{26048252-10A8-F232-513D-7D7AC9CA38FD}"/>
              </a:ext>
            </a:extLst>
          </p:cNvPr>
          <p:cNvPicPr>
            <a:picLocks noChangeAspect="1"/>
          </p:cNvPicPr>
          <p:nvPr/>
        </p:nvPicPr>
        <p:blipFill>
          <a:blip r:embed="rId2">
            <a:duotone>
              <a:schemeClr val="accent2">
                <a:shade val="45000"/>
                <a:satMod val="135000"/>
              </a:schemeClr>
              <a:prstClr val="white"/>
            </a:duotone>
            <a:alphaModFix amt="25000"/>
          </a:blip>
          <a:srcRect t="9108" b="8474"/>
          <a:stretch/>
        </p:blipFill>
        <p:spPr>
          <a:xfrm>
            <a:off x="20" y="10"/>
            <a:ext cx="12191980" cy="6857990"/>
          </a:xfrm>
          <a:prstGeom prst="rect">
            <a:avLst/>
          </a:prstGeom>
        </p:spPr>
      </p:pic>
      <p:sp>
        <p:nvSpPr>
          <p:cNvPr id="2" name="Title 1"/>
          <p:cNvSpPr>
            <a:spLocks noGrp="1"/>
          </p:cNvSpPr>
          <p:nvPr>
            <p:ph type="title"/>
          </p:nvPr>
        </p:nvSpPr>
        <p:spPr>
          <a:solidFill>
            <a:schemeClr val="accent2">
              <a:lumMod val="75000"/>
              <a:alpha val="45000"/>
            </a:schemeClr>
          </a:solidFill>
        </p:spPr>
        <p:txBody>
          <a:bodyPr>
            <a:normAutofit/>
          </a:bodyPr>
          <a:lstStyle/>
          <a:p>
            <a:r>
              <a:rPr lang="en-US" dirty="0"/>
              <a:t>Unsupervised Techniques</a:t>
            </a:r>
          </a:p>
        </p:txBody>
      </p:sp>
      <p:sp>
        <p:nvSpPr>
          <p:cNvPr id="3" name="Content Placeholder 2"/>
          <p:cNvSpPr>
            <a:spLocks noGrp="1"/>
          </p:cNvSpPr>
          <p:nvPr>
            <p:ph idx="1"/>
          </p:nvPr>
        </p:nvSpPr>
        <p:spPr/>
        <p:txBody>
          <a:bodyPr>
            <a:normAutofit/>
          </a:bodyPr>
          <a:lstStyle/>
          <a:p>
            <a:r>
              <a:rPr lang="en-US" dirty="0"/>
              <a:t>Clustering</a:t>
            </a:r>
          </a:p>
          <a:p>
            <a:r>
              <a:rPr lang="en-US" dirty="0"/>
              <a:t>Association Rule Mining and Market Basket Analysis</a:t>
            </a:r>
          </a:p>
          <a:p>
            <a:endParaRPr lang="en-US" dirty="0"/>
          </a:p>
        </p:txBody>
      </p:sp>
      <p:sp>
        <p:nvSpPr>
          <p:cNvPr id="5" name="Slide Number Placeholder 4">
            <a:extLst>
              <a:ext uri="{FF2B5EF4-FFF2-40B4-BE49-F238E27FC236}">
                <a16:creationId xmlns:a16="http://schemas.microsoft.com/office/drawing/2014/main" id="{31D6632F-BBE8-43D4-BC9C-62028ABF874B}"/>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35</a:t>
            </a:fld>
            <a:endParaRPr lang="en-US"/>
          </a:p>
        </p:txBody>
      </p:sp>
    </p:spTree>
    <p:extLst>
      <p:ext uri="{BB962C8B-B14F-4D97-AF65-F5344CB8AC3E}">
        <p14:creationId xmlns:p14="http://schemas.microsoft.com/office/powerpoint/2010/main" val="46169599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 y="2530227"/>
            <a:ext cx="3401568" cy="1495794"/>
          </a:xfrm>
          <a:noFill/>
          <a:ln>
            <a:solidFill>
              <a:srgbClr val="FFFFFF"/>
            </a:solidFill>
          </a:ln>
        </p:spPr>
        <p:txBody>
          <a:bodyPr vert="horz" lIns="182880" tIns="182880" rIns="182880" bIns="182880" rtlCol="0" anchor="ctr">
            <a:normAutofit/>
          </a:bodyPr>
          <a:lstStyle/>
          <a:p>
            <a:r>
              <a:rPr lang="en-US" sz="2600">
                <a:solidFill>
                  <a:srgbClr val="FFFFFF"/>
                </a:solidFill>
              </a:rPr>
              <a:t>Business Problems for Data Mining</a:t>
            </a:r>
          </a:p>
        </p:txBody>
      </p:sp>
      <p:graphicFrame>
        <p:nvGraphicFramePr>
          <p:cNvPr id="9" name="Content Placeholder 2">
            <a:extLst>
              <a:ext uri="{FF2B5EF4-FFF2-40B4-BE49-F238E27FC236}">
                <a16:creationId xmlns:a16="http://schemas.microsoft.com/office/drawing/2014/main" id="{EFD7ACAB-8154-E820-D22A-BB51C0BB56C7}"/>
              </a:ext>
            </a:extLst>
          </p:cNvPr>
          <p:cNvGraphicFramePr>
            <a:graphicFrameLocks noGrp="1"/>
          </p:cNvGraphicFramePr>
          <p:nvPr>
            <p:ph sz="half" idx="1"/>
            <p:extLst>
              <p:ext uri="{D42A27DB-BD31-4B8C-83A1-F6EECF244321}">
                <p14:modId xmlns:p14="http://schemas.microsoft.com/office/powerpoint/2010/main" val="3618161954"/>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a:extLst>
              <a:ext uri="{FF2B5EF4-FFF2-40B4-BE49-F238E27FC236}">
                <a16:creationId xmlns:a16="http://schemas.microsoft.com/office/drawing/2014/main" id="{77A1105B-2618-44DE-AAB8-E9BE9D2525A0}"/>
              </a:ext>
            </a:extLst>
          </p:cNvPr>
          <p:cNvSpPr>
            <a:spLocks noGrp="1"/>
          </p:cNvSpPr>
          <p:nvPr>
            <p:ph type="sldNum" sz="quarter" idx="12"/>
          </p:nvPr>
        </p:nvSpPr>
        <p:spPr/>
        <p:txBody>
          <a:bodyPr vert="horz" lIns="18288" tIns="45720" rIns="18288" bIns="45720" rtlCol="0" anchor="ctr">
            <a:normAutofit/>
          </a:bodyPr>
          <a:lstStyle/>
          <a:p>
            <a:pPr>
              <a:lnSpc>
                <a:spcPct val="90000"/>
              </a:lnSpc>
              <a:spcAft>
                <a:spcPts val="600"/>
              </a:spcAft>
            </a:pPr>
            <a:fld id="{B6D7416F-EA32-435B-8E2C-AE97F80E1F22}" type="slidenum">
              <a:rPr lang="en-US" smtClean="0"/>
              <a:pPr>
                <a:lnSpc>
                  <a:spcPct val="90000"/>
                </a:lnSpc>
                <a:spcAft>
                  <a:spcPts val="600"/>
                </a:spcAft>
              </a:pPr>
              <a:t>36</a:t>
            </a:fld>
            <a:endParaRPr lang="en-US"/>
          </a:p>
        </p:txBody>
      </p:sp>
    </p:spTree>
    <p:extLst>
      <p:ext uri="{BB962C8B-B14F-4D97-AF65-F5344CB8AC3E}">
        <p14:creationId xmlns:p14="http://schemas.microsoft.com/office/powerpoint/2010/main" val="121895308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alpha val="8308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Problems for Data Mining</a:t>
            </a:r>
          </a:p>
        </p:txBody>
      </p:sp>
      <p:sp>
        <p:nvSpPr>
          <p:cNvPr id="3" name="Content Placeholder 2"/>
          <p:cNvSpPr>
            <a:spLocks noGrp="1"/>
          </p:cNvSpPr>
          <p:nvPr>
            <p:ph sz="half" idx="1"/>
          </p:nvPr>
        </p:nvSpPr>
        <p:spPr>
          <a:xfrm>
            <a:off x="6422571" y="3429000"/>
            <a:ext cx="4038600" cy="1433222"/>
          </a:xfrm>
        </p:spPr>
        <p:txBody>
          <a:bodyPr>
            <a:normAutofit/>
          </a:bodyPr>
          <a:lstStyle/>
          <a:p>
            <a:r>
              <a:rPr lang="en-US" dirty="0"/>
              <a:t>Customer Segmentation</a:t>
            </a:r>
          </a:p>
          <a:p>
            <a:pPr lvl="1"/>
            <a:r>
              <a:rPr lang="en-US" dirty="0"/>
              <a:t>Who are my customers?</a:t>
            </a:r>
          </a:p>
          <a:p>
            <a:pPr lvl="1"/>
            <a:r>
              <a:rPr lang="en-US" dirty="0"/>
              <a:t>Who are my students?</a:t>
            </a:r>
          </a:p>
          <a:p>
            <a:pPr lvl="1">
              <a:buNone/>
            </a:pPr>
            <a:endParaRPr lang="en-US" dirty="0"/>
          </a:p>
        </p:txBody>
      </p:sp>
      <p:sp>
        <p:nvSpPr>
          <p:cNvPr id="7" name="Slide Number Placeholder 6">
            <a:extLst>
              <a:ext uri="{FF2B5EF4-FFF2-40B4-BE49-F238E27FC236}">
                <a16:creationId xmlns:a16="http://schemas.microsoft.com/office/drawing/2014/main" id="{3F1395D6-827D-46CC-B0FD-D9B40C47A9E8}"/>
              </a:ext>
            </a:extLst>
          </p:cNvPr>
          <p:cNvSpPr>
            <a:spLocks noGrp="1"/>
          </p:cNvSpPr>
          <p:nvPr>
            <p:ph type="sldNum" sz="quarter" idx="12"/>
          </p:nvPr>
        </p:nvSpPr>
        <p:spPr/>
        <p:txBody>
          <a:bodyPr/>
          <a:lstStyle/>
          <a:p>
            <a:fld id="{B6D7416F-EA32-435B-8E2C-AE97F80E1F22}" type="slidenum">
              <a:rPr lang="en-US" smtClean="0"/>
              <a:t>37</a:t>
            </a:fld>
            <a:endParaRPr lang="en-US"/>
          </a:p>
        </p:txBody>
      </p:sp>
      <p:sp>
        <p:nvSpPr>
          <p:cNvPr id="8" name="Content Placeholder 2">
            <a:extLst>
              <a:ext uri="{FF2B5EF4-FFF2-40B4-BE49-F238E27FC236}">
                <a16:creationId xmlns:a16="http://schemas.microsoft.com/office/drawing/2014/main" id="{476E0736-483B-4354-B871-F7EF8BA7FC9B}"/>
              </a:ext>
            </a:extLst>
          </p:cNvPr>
          <p:cNvSpPr txBox="1">
            <a:spLocks/>
          </p:cNvSpPr>
          <p:nvPr/>
        </p:nvSpPr>
        <p:spPr>
          <a:xfrm>
            <a:off x="1981200" y="3429000"/>
            <a:ext cx="4038600" cy="1433222"/>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000" dirty="0">
                <a:solidFill>
                  <a:schemeClr val="tx2"/>
                </a:solidFill>
              </a:rPr>
              <a:t>Targeted ads</a:t>
            </a:r>
          </a:p>
          <a:p>
            <a:pPr marL="914400" lvl="1" indent="-384048" defTabSz="914400">
              <a:lnSpc>
                <a:spcPct val="94000"/>
              </a:lnSpc>
              <a:spcBef>
                <a:spcPts val="500"/>
              </a:spcBef>
              <a:spcAft>
                <a:spcPts val="200"/>
              </a:spcAft>
              <a:buFont typeface="Franklin Gothic Book" panose="020B0503020102020204" pitchFamily="34" charset="0"/>
              <a:buChar char="–"/>
            </a:pPr>
            <a:r>
              <a:rPr lang="en-US" sz="2000" i="1" dirty="0">
                <a:solidFill>
                  <a:schemeClr val="tx2"/>
                </a:solidFill>
              </a:rPr>
              <a:t>What banner ads should be displayed to a specific customer? (e.g. Pandora)</a:t>
            </a:r>
          </a:p>
          <a:p>
            <a:pPr lvl="1">
              <a:buFont typeface="Franklin Gothic Book" panose="020B0503020102020204" pitchFamily="34" charset="0"/>
              <a:buNone/>
            </a:pPr>
            <a:endParaRPr lang="en-US" dirty="0"/>
          </a:p>
        </p:txBody>
      </p:sp>
    </p:spTree>
    <p:extLst>
      <p:ext uri="{BB962C8B-B14F-4D97-AF65-F5344CB8AC3E}">
        <p14:creationId xmlns:p14="http://schemas.microsoft.com/office/powerpoint/2010/main" val="1198399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alpha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Problems for Data Mining</a:t>
            </a:r>
          </a:p>
        </p:txBody>
      </p:sp>
      <p:sp>
        <p:nvSpPr>
          <p:cNvPr id="3" name="Content Placeholder 2"/>
          <p:cNvSpPr>
            <a:spLocks noGrp="1"/>
          </p:cNvSpPr>
          <p:nvPr>
            <p:ph sz="half" idx="1"/>
          </p:nvPr>
        </p:nvSpPr>
        <p:spPr/>
        <p:txBody>
          <a:bodyPr>
            <a:normAutofit/>
          </a:bodyPr>
          <a:lstStyle/>
          <a:p>
            <a:r>
              <a:rPr lang="en-US" dirty="0"/>
              <a:t>Fraud Detection</a:t>
            </a:r>
          </a:p>
          <a:p>
            <a:pPr lvl="1"/>
            <a:r>
              <a:rPr lang="en-US" dirty="0"/>
              <a:t>Is this insurance claim fraudulent?</a:t>
            </a:r>
          </a:p>
          <a:p>
            <a:r>
              <a:rPr lang="en-US" dirty="0"/>
              <a:t>Risk Management</a:t>
            </a:r>
          </a:p>
          <a:p>
            <a:pPr lvl="1"/>
            <a:r>
              <a:rPr lang="en-US" dirty="0"/>
              <a:t>Should the loan be approved for this customer?</a:t>
            </a:r>
          </a:p>
          <a:p>
            <a:pPr lvl="1"/>
            <a:endParaRPr lang="en-US" dirty="0"/>
          </a:p>
        </p:txBody>
      </p:sp>
      <p:pic>
        <p:nvPicPr>
          <p:cNvPr id="8" name="Content Placeholder 7" descr="RTISJ3CAEQEFRZCAGAH6UACAXOX54QCAJ0QU3NCA4OLJN0CAO00XOTCA81K6IUCA0H1LSQCADACESUCAAOZ50ZCAZ7B9YVCAA1XBA8CANVT7WLCATQ69TNCAOC05MACAXAB0WYCAFC4KFXCATPC8D9.jpg"/>
          <p:cNvPicPr>
            <a:picLocks noGrp="1" noChangeAspect="1"/>
          </p:cNvPicPr>
          <p:nvPr>
            <p:ph sz="half" idx="2"/>
          </p:nvPr>
        </p:nvPicPr>
        <p:blipFill>
          <a:blip r:embed="rId3" cstate="print"/>
          <a:stretch>
            <a:fillRect/>
          </a:stretch>
        </p:blipFill>
        <p:spPr>
          <a:xfrm>
            <a:off x="7716416" y="1611372"/>
            <a:ext cx="3258534" cy="3557787"/>
          </a:xfrm>
        </p:spPr>
      </p:pic>
      <p:sp>
        <p:nvSpPr>
          <p:cNvPr id="6" name="Slide Number Placeholder 5">
            <a:extLst>
              <a:ext uri="{FF2B5EF4-FFF2-40B4-BE49-F238E27FC236}">
                <a16:creationId xmlns:a16="http://schemas.microsoft.com/office/drawing/2014/main" id="{965A92E2-C882-4C76-83BF-F13AF7774E29}"/>
              </a:ext>
            </a:extLst>
          </p:cNvPr>
          <p:cNvSpPr>
            <a:spLocks noGrp="1"/>
          </p:cNvSpPr>
          <p:nvPr>
            <p:ph type="sldNum" sz="quarter" idx="12"/>
          </p:nvPr>
        </p:nvSpPr>
        <p:spPr/>
        <p:txBody>
          <a:bodyPr/>
          <a:lstStyle/>
          <a:p>
            <a:fld id="{B6D7416F-EA32-435B-8E2C-AE97F80E1F22}" type="slidenum">
              <a:rPr lang="en-US" smtClean="0"/>
              <a:t>38</a:t>
            </a:fld>
            <a:endParaRPr lang="en-US"/>
          </a:p>
        </p:txBody>
      </p:sp>
      <p:sp>
        <p:nvSpPr>
          <p:cNvPr id="4" name="TextBox 3"/>
          <p:cNvSpPr txBox="1"/>
          <p:nvPr/>
        </p:nvSpPr>
        <p:spPr>
          <a:xfrm>
            <a:off x="8098972" y="5400870"/>
            <a:ext cx="3733800" cy="369332"/>
          </a:xfrm>
          <a:prstGeom prst="rect">
            <a:avLst/>
          </a:prstGeom>
          <a:noFill/>
        </p:spPr>
        <p:txBody>
          <a:bodyPr wrap="square" rtlCol="0">
            <a:spAutoFit/>
          </a:bodyPr>
          <a:lstStyle/>
          <a:p>
            <a:r>
              <a:rPr lang="en-US" dirty="0"/>
              <a:t>Tang/MacLennan (2005)</a:t>
            </a:r>
          </a:p>
        </p:txBody>
      </p:sp>
    </p:spTree>
    <p:extLst>
      <p:ext uri="{BB962C8B-B14F-4D97-AF65-F5344CB8AC3E}">
        <p14:creationId xmlns:p14="http://schemas.microsoft.com/office/powerpoint/2010/main" val="2559336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alpha val="78368"/>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5808D6-D6AA-43EA-A12E-D12F84689F8B}"/>
              </a:ext>
            </a:extLst>
          </p:cNvPr>
          <p:cNvSpPr>
            <a:spLocks noGrp="1"/>
          </p:cNvSpPr>
          <p:nvPr>
            <p:ph type="sldNum" sz="quarter" idx="12"/>
          </p:nvPr>
        </p:nvSpPr>
        <p:spPr/>
        <p:txBody>
          <a:bodyPr/>
          <a:lstStyle/>
          <a:p>
            <a:fld id="{B6D7416F-EA32-435B-8E2C-AE97F80E1F22}" type="slidenum">
              <a:rPr lang="en-US" smtClean="0"/>
              <a:t>39</a:t>
            </a:fld>
            <a:endParaRPr lang="en-US"/>
          </a:p>
        </p:txBody>
      </p:sp>
      <p:pic>
        <p:nvPicPr>
          <p:cNvPr id="6" name="Picture 5">
            <a:extLst>
              <a:ext uri="{FF2B5EF4-FFF2-40B4-BE49-F238E27FC236}">
                <a16:creationId xmlns:a16="http://schemas.microsoft.com/office/drawing/2014/main" id="{C662BF07-0C63-4F3B-A8A6-2FFFDCB84065}"/>
              </a:ext>
            </a:extLst>
          </p:cNvPr>
          <p:cNvPicPr>
            <a:picLocks noChangeAspect="1"/>
          </p:cNvPicPr>
          <p:nvPr/>
        </p:nvPicPr>
        <p:blipFill>
          <a:blip r:embed="rId3"/>
          <a:stretch>
            <a:fillRect/>
          </a:stretch>
        </p:blipFill>
        <p:spPr>
          <a:xfrm>
            <a:off x="1854712" y="281551"/>
            <a:ext cx="8711688" cy="6294898"/>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336124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2231136" y="467418"/>
            <a:ext cx="7729728" cy="1188720"/>
          </a:xfrm>
          <a:solidFill>
            <a:schemeClr val="bg1"/>
          </a:solidFill>
        </p:spPr>
        <p:txBody>
          <a:bodyPr>
            <a:normAutofit/>
          </a:bodyPr>
          <a:lstStyle/>
          <a:p>
            <a:r>
              <a:rPr lang="en-US" b="1">
                <a:cs typeface="Helvetica"/>
              </a:rPr>
              <a:t>About you</a:t>
            </a:r>
            <a:br>
              <a:rPr lang="en-US" b="1">
                <a:cs typeface="Helvetica"/>
              </a:rPr>
            </a:br>
            <a:endParaRPr lang="en-US" b="1">
              <a:cs typeface="Helvetica"/>
            </a:endParaRPr>
          </a:p>
        </p:txBody>
      </p:sp>
      <p:sp>
        <p:nvSpPr>
          <p:cNvPr id="2" name="Content Placeholder 1"/>
          <p:cNvSpPr>
            <a:spLocks noGrp="1"/>
          </p:cNvSpPr>
          <p:nvPr>
            <p:ph idx="1"/>
          </p:nvPr>
        </p:nvSpPr>
        <p:spPr>
          <a:xfrm>
            <a:off x="1706062" y="2291262"/>
            <a:ext cx="8779512" cy="2879256"/>
          </a:xfrm>
        </p:spPr>
        <p:txBody>
          <a:bodyPr>
            <a:normAutofit/>
          </a:bodyPr>
          <a:lstStyle/>
          <a:p>
            <a:r>
              <a:rPr lang="en-US">
                <a:solidFill>
                  <a:srgbClr val="404040"/>
                </a:solidFill>
              </a:rPr>
              <a:t>Name</a:t>
            </a:r>
          </a:p>
          <a:p>
            <a:r>
              <a:rPr lang="en-US">
                <a:solidFill>
                  <a:srgbClr val="404040"/>
                </a:solidFill>
              </a:rPr>
              <a:t>Declared major</a:t>
            </a:r>
          </a:p>
          <a:p>
            <a:r>
              <a:rPr lang="en-US">
                <a:solidFill>
                  <a:srgbClr val="404040"/>
                </a:solidFill>
              </a:rPr>
              <a:t>What are you hopping to learn in this class</a:t>
            </a:r>
          </a:p>
          <a:p>
            <a:r>
              <a:rPr lang="en-US">
                <a:solidFill>
                  <a:srgbClr val="404040"/>
                </a:solidFill>
              </a:rPr>
              <a:t>How many statistic courses have you taken?</a:t>
            </a:r>
          </a:p>
          <a:p>
            <a:r>
              <a:rPr lang="en-US">
                <a:solidFill>
                  <a:srgbClr val="404040"/>
                </a:solidFill>
              </a:rPr>
              <a:t>Excel proficiency </a:t>
            </a:r>
          </a:p>
          <a:p>
            <a:endParaRPr lang="en-US">
              <a:solidFill>
                <a:srgbClr val="404040"/>
              </a:solidFill>
            </a:endParaRPr>
          </a:p>
        </p:txBody>
      </p:sp>
      <p:sp>
        <p:nvSpPr>
          <p:cNvPr id="5" name="Slide Number Placeholder 4">
            <a:extLst>
              <a:ext uri="{FF2B5EF4-FFF2-40B4-BE49-F238E27FC236}">
                <a16:creationId xmlns:a16="http://schemas.microsoft.com/office/drawing/2014/main" id="{40DED764-9C99-444E-99C2-05BD695DABD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4</a:t>
            </a:fld>
            <a:endParaRPr lang="en-US"/>
          </a:p>
        </p:txBody>
      </p:sp>
    </p:spTree>
    <p:extLst>
      <p:ext uri="{BB962C8B-B14F-4D97-AF65-F5344CB8AC3E}">
        <p14:creationId xmlns:p14="http://schemas.microsoft.com/office/powerpoint/2010/main" val="397654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F03E0-A0AC-4CE6-ABE5-27CE489BCB9B}"/>
              </a:ext>
            </a:extLst>
          </p:cNvPr>
          <p:cNvSpPr>
            <a:spLocks noGrp="1"/>
          </p:cNvSpPr>
          <p:nvPr>
            <p:ph type="title"/>
          </p:nvPr>
        </p:nvSpPr>
        <p:spPr>
          <a:xfrm>
            <a:off x="2231136" y="467418"/>
            <a:ext cx="7729728" cy="1188720"/>
          </a:xfrm>
          <a:solidFill>
            <a:schemeClr val="bg1"/>
          </a:solidFill>
        </p:spPr>
        <p:txBody>
          <a:bodyPr>
            <a:normAutofit/>
          </a:bodyPr>
          <a:lstStyle/>
          <a:p>
            <a:r>
              <a:rPr lang="en-US" dirty="0"/>
              <a:t>Syllabus</a:t>
            </a:r>
          </a:p>
        </p:txBody>
      </p:sp>
      <p:sp>
        <p:nvSpPr>
          <p:cNvPr id="3" name="Content Placeholder 2">
            <a:extLst>
              <a:ext uri="{FF2B5EF4-FFF2-40B4-BE49-F238E27FC236}">
                <a16:creationId xmlns:a16="http://schemas.microsoft.com/office/drawing/2014/main" id="{793B15ED-438B-4EFF-86CE-D1ACAEBB4BB7}"/>
              </a:ext>
            </a:extLst>
          </p:cNvPr>
          <p:cNvSpPr>
            <a:spLocks noGrp="1"/>
          </p:cNvSpPr>
          <p:nvPr>
            <p:ph idx="1"/>
          </p:nvPr>
        </p:nvSpPr>
        <p:spPr>
          <a:xfrm>
            <a:off x="1706062" y="2291262"/>
            <a:ext cx="8779512" cy="2879256"/>
          </a:xfrm>
        </p:spPr>
        <p:txBody>
          <a:bodyPr>
            <a:normAutofit/>
          </a:bodyPr>
          <a:lstStyle/>
          <a:p>
            <a:r>
              <a:rPr lang="en-US">
                <a:solidFill>
                  <a:srgbClr val="404040"/>
                </a:solidFill>
              </a:rPr>
              <a:t>Refer to the syllabus document posted on Canvas</a:t>
            </a:r>
          </a:p>
          <a:p>
            <a:pPr marL="0" indent="0">
              <a:buNone/>
            </a:pPr>
            <a:r>
              <a:rPr lang="en-US">
                <a:solidFill>
                  <a:srgbClr val="404040"/>
                </a:solidFill>
              </a:rPr>
              <a:t> </a:t>
            </a:r>
          </a:p>
        </p:txBody>
      </p:sp>
      <p:sp>
        <p:nvSpPr>
          <p:cNvPr id="5" name="Slide Number Placeholder 4">
            <a:extLst>
              <a:ext uri="{FF2B5EF4-FFF2-40B4-BE49-F238E27FC236}">
                <a16:creationId xmlns:a16="http://schemas.microsoft.com/office/drawing/2014/main" id="{3C34AF3A-E001-4E57-8D71-AFA322A0F977}"/>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5</a:t>
            </a:fld>
            <a:endParaRPr lang="en-US"/>
          </a:p>
        </p:txBody>
      </p:sp>
    </p:spTree>
    <p:extLst>
      <p:ext uri="{BB962C8B-B14F-4D97-AF65-F5344CB8AC3E}">
        <p14:creationId xmlns:p14="http://schemas.microsoft.com/office/powerpoint/2010/main" val="170145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Sticky notes with question marks">
            <a:extLst>
              <a:ext uri="{FF2B5EF4-FFF2-40B4-BE49-F238E27FC236}">
                <a16:creationId xmlns:a16="http://schemas.microsoft.com/office/drawing/2014/main" id="{0579AEC1-0B49-BA2B-0A50-968619A01C3B}"/>
              </a:ext>
            </a:extLst>
          </p:cNvPr>
          <p:cNvPicPr>
            <a:picLocks noChangeAspect="1"/>
          </p:cNvPicPr>
          <p:nvPr/>
        </p:nvPicPr>
        <p:blipFill>
          <a:blip r:embed="rId2">
            <a:alphaModFix amt="40000"/>
          </a:blip>
          <a:srcRect t="10162" b="5569"/>
          <a:stretch/>
        </p:blipFill>
        <p:spPr>
          <a:xfrm>
            <a:off x="20" y="10"/>
            <a:ext cx="12191980" cy="6857990"/>
          </a:xfrm>
          <a:prstGeom prst="rect">
            <a:avLst/>
          </a:prstGeom>
        </p:spPr>
      </p:pic>
      <p:sp>
        <p:nvSpPr>
          <p:cNvPr id="2" name="Title 1">
            <a:extLst>
              <a:ext uri="{FF2B5EF4-FFF2-40B4-BE49-F238E27FC236}">
                <a16:creationId xmlns:a16="http://schemas.microsoft.com/office/drawing/2014/main" id="{D0ECAF37-638C-4919-BE90-31FDFEB14E9F}"/>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effectLst/>
              </a:rPr>
              <a:t>Forums for Questions</a:t>
            </a:r>
            <a:br>
              <a:rPr lang="en-US" sz="3800">
                <a:solidFill>
                  <a:schemeClr val="tx1"/>
                </a:solidFill>
                <a:effectLst/>
              </a:rPr>
            </a:br>
            <a:endParaRPr lang="en-US" sz="3800">
              <a:solidFill>
                <a:schemeClr val="tx1"/>
              </a:solidFill>
            </a:endParaRPr>
          </a:p>
        </p:txBody>
      </p:sp>
      <p:sp>
        <p:nvSpPr>
          <p:cNvPr id="3" name="Content Placeholder 2">
            <a:extLst>
              <a:ext uri="{FF2B5EF4-FFF2-40B4-BE49-F238E27FC236}">
                <a16:creationId xmlns:a16="http://schemas.microsoft.com/office/drawing/2014/main" id="{568E6589-57F7-4E85-9572-8C5C6A849C3A}"/>
              </a:ext>
            </a:extLst>
          </p:cNvPr>
          <p:cNvSpPr>
            <a:spLocks noGrp="1"/>
          </p:cNvSpPr>
          <p:nvPr>
            <p:ph idx="1"/>
          </p:nvPr>
        </p:nvSpPr>
        <p:spPr>
          <a:xfrm>
            <a:off x="2695194" y="4352544"/>
            <a:ext cx="6801612" cy="1239894"/>
          </a:xfrm>
        </p:spPr>
        <p:txBody>
          <a:bodyPr vert="horz" lIns="91440" tIns="45720" rIns="91440" bIns="45720" rtlCol="0">
            <a:normAutofit/>
          </a:bodyPr>
          <a:lstStyle/>
          <a:p>
            <a:pPr marL="0" indent="0" algn="ctr">
              <a:buNone/>
            </a:pPr>
            <a:r>
              <a:rPr lang="en-US" sz="2000">
                <a:solidFill>
                  <a:schemeClr val="tx1"/>
                </a:solidFill>
              </a:rPr>
              <a:t>Refer to Canvas</a:t>
            </a:r>
          </a:p>
        </p:txBody>
      </p:sp>
      <p:sp>
        <p:nvSpPr>
          <p:cNvPr id="5" name="Slide Number Placeholder 4">
            <a:extLst>
              <a:ext uri="{FF2B5EF4-FFF2-40B4-BE49-F238E27FC236}">
                <a16:creationId xmlns:a16="http://schemas.microsoft.com/office/drawing/2014/main" id="{4E7E3365-CC64-4F7C-86C6-30A4FC916BC3}"/>
              </a:ext>
            </a:extLst>
          </p:cNvPr>
          <p:cNvSpPr>
            <a:spLocks noGrp="1"/>
          </p:cNvSpPr>
          <p:nvPr>
            <p:ph type="sldNum" sz="quarter" idx="12"/>
          </p:nvPr>
        </p:nvSpPr>
        <p:spPr/>
        <p:txBody>
          <a:bodyPr vert="horz" lIns="18288" tIns="45720" rIns="18288" bIns="45720" rtlCol="0" anchor="ctr">
            <a:normAutofit/>
          </a:bodyPr>
          <a:lstStyle/>
          <a:p>
            <a:pPr>
              <a:lnSpc>
                <a:spcPct val="90000"/>
              </a:lnSpc>
              <a:spcAft>
                <a:spcPts val="600"/>
              </a:spcAft>
            </a:pPr>
            <a:fld id="{B6D7416F-EA32-435B-8E2C-AE97F80E1F22}" type="slidenum">
              <a:rPr lang="en-US" smtClean="0"/>
              <a:pPr>
                <a:lnSpc>
                  <a:spcPct val="90000"/>
                </a:lnSpc>
                <a:spcAft>
                  <a:spcPts val="600"/>
                </a:spcAft>
              </a:pPr>
              <a:t>6</a:t>
            </a:fld>
            <a:endParaRPr lang="en-US"/>
          </a:p>
        </p:txBody>
      </p:sp>
    </p:spTree>
    <p:extLst>
      <p:ext uri="{BB962C8B-B14F-4D97-AF65-F5344CB8AC3E}">
        <p14:creationId xmlns:p14="http://schemas.microsoft.com/office/powerpoint/2010/main" val="25859941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omplex maths formulae on a blackboard">
            <a:extLst>
              <a:ext uri="{FF2B5EF4-FFF2-40B4-BE49-F238E27FC236}">
                <a16:creationId xmlns:a16="http://schemas.microsoft.com/office/drawing/2014/main" id="{A1058164-0BF9-516C-41D8-477FBC746021}"/>
              </a:ext>
            </a:extLst>
          </p:cNvPr>
          <p:cNvPicPr>
            <a:picLocks noChangeAspect="1"/>
          </p:cNvPicPr>
          <p:nvPr/>
        </p:nvPicPr>
        <p:blipFill>
          <a:blip r:embed="rId2">
            <a:alphaModFix amt="40000"/>
          </a:blip>
          <a:srcRect t="18208" b="4737"/>
          <a:stretch/>
        </p:blipFill>
        <p:spPr>
          <a:xfrm>
            <a:off x="20" y="10"/>
            <a:ext cx="12191980" cy="6857990"/>
          </a:xfrm>
          <a:prstGeom prst="rect">
            <a:avLst/>
          </a:prstGeom>
        </p:spPr>
      </p:pic>
      <p:sp>
        <p:nvSpPr>
          <p:cNvPr id="2" name="Title 1">
            <a:extLst>
              <a:ext uri="{FF2B5EF4-FFF2-40B4-BE49-F238E27FC236}">
                <a16:creationId xmlns:a16="http://schemas.microsoft.com/office/drawing/2014/main" id="{8E831C6A-7775-44C3-B56B-C7C13F5A39BF}"/>
              </a:ext>
            </a:extLst>
          </p:cNvPr>
          <p:cNvSpPr>
            <a:spLocks noGrp="1"/>
          </p:cNvSpPr>
          <p:nvPr>
            <p:ph type="title"/>
          </p:nvPr>
        </p:nvSpPr>
        <p:spPr>
          <a:noFill/>
          <a:ln>
            <a:solidFill>
              <a:srgbClr val="FFFFFF"/>
            </a:solidFill>
          </a:ln>
        </p:spPr>
        <p:txBody>
          <a:bodyPr>
            <a:normAutofit/>
          </a:bodyPr>
          <a:lstStyle/>
          <a:p>
            <a:r>
              <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 Project </a:t>
            </a:r>
            <a:br>
              <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a:solidFill>
                <a:schemeClr val="tx1"/>
              </a:solidFill>
            </a:endParaRPr>
          </a:p>
        </p:txBody>
      </p:sp>
      <p:sp>
        <p:nvSpPr>
          <p:cNvPr id="3" name="Content Placeholder 2">
            <a:extLst>
              <a:ext uri="{FF2B5EF4-FFF2-40B4-BE49-F238E27FC236}">
                <a16:creationId xmlns:a16="http://schemas.microsoft.com/office/drawing/2014/main" id="{3708BF8F-FBC0-4E67-AC51-5020455C8885}"/>
              </a:ext>
            </a:extLst>
          </p:cNvPr>
          <p:cNvSpPr>
            <a:spLocks noGrp="1"/>
          </p:cNvSpPr>
          <p:nvPr>
            <p:ph idx="1"/>
          </p:nvPr>
        </p:nvSpPr>
        <p:spPr/>
        <p:txBody>
          <a:bodyPr>
            <a:normAutofit/>
          </a:bodyPr>
          <a:lstStyle/>
          <a:p>
            <a:r>
              <a:rPr lang="en-US" dirty="0"/>
              <a:t>Refer to Canvas</a:t>
            </a:r>
          </a:p>
          <a:p>
            <a:endParaRPr lang="en-US" dirty="0"/>
          </a:p>
        </p:txBody>
      </p:sp>
      <p:sp>
        <p:nvSpPr>
          <p:cNvPr id="5" name="Slide Number Placeholder 4">
            <a:extLst>
              <a:ext uri="{FF2B5EF4-FFF2-40B4-BE49-F238E27FC236}">
                <a16:creationId xmlns:a16="http://schemas.microsoft.com/office/drawing/2014/main" id="{3BA12DD3-4C2E-48CE-B0E7-5C17D4D57DE7}"/>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7</a:t>
            </a:fld>
            <a:endParaRPr lang="en-US"/>
          </a:p>
        </p:txBody>
      </p:sp>
    </p:spTree>
    <p:extLst>
      <p:ext uri="{BB962C8B-B14F-4D97-AF65-F5344CB8AC3E}">
        <p14:creationId xmlns:p14="http://schemas.microsoft.com/office/powerpoint/2010/main" val="296802776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olourful thread loop set">
            <a:extLst>
              <a:ext uri="{FF2B5EF4-FFF2-40B4-BE49-F238E27FC236}">
                <a16:creationId xmlns:a16="http://schemas.microsoft.com/office/drawing/2014/main" id="{4F748583-D7AD-16E0-BB82-88D203B4729D}"/>
              </a:ext>
            </a:extLst>
          </p:cNvPr>
          <p:cNvPicPr>
            <a:picLocks noChangeAspect="1"/>
          </p:cNvPicPr>
          <p:nvPr/>
        </p:nvPicPr>
        <p:blipFill>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6AB934A-8D18-495E-98A9-4D59215E8219}"/>
              </a:ext>
            </a:extLst>
          </p:cNvPr>
          <p:cNvSpPr>
            <a:spLocks noGrp="1"/>
          </p:cNvSpPr>
          <p:nvPr>
            <p:ph type="title"/>
          </p:nvPr>
        </p:nvSpPr>
        <p:spPr>
          <a:noFill/>
          <a:ln>
            <a:solidFill>
              <a:srgbClr val="FFFFFF"/>
            </a:solidFill>
          </a:ln>
        </p:spPr>
        <p:txBody>
          <a:bodyPr>
            <a:normAutofit/>
          </a:bodyPr>
          <a:lstStyle/>
          <a:p>
            <a:r>
              <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RapidMiner </a:t>
            </a:r>
            <a:br>
              <a:rPr lang="en-US">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a:solidFill>
                <a:schemeClr val="tx1"/>
              </a:solidFill>
            </a:endParaRPr>
          </a:p>
        </p:txBody>
      </p:sp>
      <p:sp>
        <p:nvSpPr>
          <p:cNvPr id="3" name="Content Placeholder 2">
            <a:extLst>
              <a:ext uri="{FF2B5EF4-FFF2-40B4-BE49-F238E27FC236}">
                <a16:creationId xmlns:a16="http://schemas.microsoft.com/office/drawing/2014/main" id="{1B1EFE16-8A70-4788-98E6-8D0F84C3C8F0}"/>
              </a:ext>
            </a:extLst>
          </p:cNvPr>
          <p:cNvSpPr>
            <a:spLocks noGrp="1"/>
          </p:cNvSpPr>
          <p:nvPr>
            <p:ph idx="1"/>
          </p:nvPr>
        </p:nvSpPr>
        <p:spPr/>
        <p:txBody>
          <a:bodyPr>
            <a:normAutofit/>
          </a:bodyPr>
          <a:lstStyle/>
          <a:p>
            <a:r>
              <a:rPr lang="en-US" dirty="0"/>
              <a:t>Refer to Canvas</a:t>
            </a:r>
          </a:p>
          <a:p>
            <a:endParaRPr lang="en-US" dirty="0"/>
          </a:p>
        </p:txBody>
      </p:sp>
      <p:sp>
        <p:nvSpPr>
          <p:cNvPr id="5" name="Slide Number Placeholder 4">
            <a:extLst>
              <a:ext uri="{FF2B5EF4-FFF2-40B4-BE49-F238E27FC236}">
                <a16:creationId xmlns:a16="http://schemas.microsoft.com/office/drawing/2014/main" id="{FE2BE348-835A-4388-B6AF-034FDEBA9CBC}"/>
              </a:ext>
            </a:extLst>
          </p:cNvPr>
          <p:cNvSpPr>
            <a:spLocks noGrp="1"/>
          </p:cNvSpPr>
          <p:nvPr>
            <p:ph type="sldNum" sz="quarter" idx="12"/>
          </p:nvPr>
        </p:nvSpPr>
        <p:spPr/>
        <p:txBody>
          <a:bodyPr>
            <a:normAutofit/>
          </a:bodyPr>
          <a:lstStyle/>
          <a:p>
            <a:pPr>
              <a:lnSpc>
                <a:spcPct val="90000"/>
              </a:lnSpc>
              <a:spcAft>
                <a:spcPts val="600"/>
              </a:spcAft>
            </a:pPr>
            <a:fld id="{B6D7416F-EA32-435B-8E2C-AE97F80E1F22}" type="slidenum">
              <a:rPr lang="en-US" smtClean="0"/>
              <a:pPr>
                <a:lnSpc>
                  <a:spcPct val="90000"/>
                </a:lnSpc>
                <a:spcAft>
                  <a:spcPts val="600"/>
                </a:spcAft>
              </a:pPr>
              <a:t>8</a:t>
            </a:fld>
            <a:endParaRPr lang="en-US"/>
          </a:p>
        </p:txBody>
      </p:sp>
    </p:spTree>
    <p:extLst>
      <p:ext uri="{BB962C8B-B14F-4D97-AF65-F5344CB8AC3E}">
        <p14:creationId xmlns:p14="http://schemas.microsoft.com/office/powerpoint/2010/main" val="132945082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ngled shot of pen on a graph">
            <a:extLst>
              <a:ext uri="{FF2B5EF4-FFF2-40B4-BE49-F238E27FC236}">
                <a16:creationId xmlns:a16="http://schemas.microsoft.com/office/drawing/2014/main" id="{39223FFA-D585-92E0-22F2-85F6E3FDDC0F}"/>
              </a:ext>
            </a:extLst>
          </p:cNvPr>
          <p:cNvPicPr>
            <a:picLocks noChangeAspect="1"/>
          </p:cNvPicPr>
          <p:nvPr/>
        </p:nvPicPr>
        <p:blipFill>
          <a:blip r:embed="rId2">
            <a:alphaModFix amt="40000"/>
          </a:blip>
          <a:srcRect t="9441" b="6290"/>
          <a:stretch/>
        </p:blipFill>
        <p:spPr>
          <a:xfrm>
            <a:off x="20" y="10"/>
            <a:ext cx="12191980" cy="6857990"/>
          </a:xfrm>
          <a:prstGeom prst="rect">
            <a:avLst/>
          </a:prstGeom>
        </p:spPr>
      </p:pic>
      <p:sp>
        <p:nvSpPr>
          <p:cNvPr id="2" name="Title 1"/>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sz="3800" b="1">
                <a:solidFill>
                  <a:schemeClr val="tx1"/>
                </a:solidFill>
              </a:rPr>
              <a:t>Why Business Analytics?</a:t>
            </a:r>
          </a:p>
        </p:txBody>
      </p:sp>
      <p:sp>
        <p:nvSpPr>
          <p:cNvPr id="5" name="Slide Number Placeholder 4">
            <a:extLst>
              <a:ext uri="{FF2B5EF4-FFF2-40B4-BE49-F238E27FC236}">
                <a16:creationId xmlns:a16="http://schemas.microsoft.com/office/drawing/2014/main" id="{3FFE97F2-1802-4BCC-A341-FB030EC90DA2}"/>
              </a:ext>
            </a:extLst>
          </p:cNvPr>
          <p:cNvSpPr>
            <a:spLocks noGrp="1"/>
          </p:cNvSpPr>
          <p:nvPr>
            <p:ph type="sldNum" sz="quarter" idx="12"/>
          </p:nvPr>
        </p:nvSpPr>
        <p:spPr/>
        <p:txBody>
          <a:bodyPr vert="horz" lIns="18288" tIns="45720" rIns="18288" bIns="45720" rtlCol="0" anchor="ctr">
            <a:normAutofit/>
          </a:bodyPr>
          <a:lstStyle/>
          <a:p>
            <a:pPr>
              <a:lnSpc>
                <a:spcPct val="90000"/>
              </a:lnSpc>
              <a:spcAft>
                <a:spcPts val="600"/>
              </a:spcAft>
            </a:pPr>
            <a:fld id="{B6D7416F-EA32-435B-8E2C-AE97F80E1F22}" type="slidenum">
              <a:rPr lang="en-US" smtClean="0"/>
              <a:pPr>
                <a:lnSpc>
                  <a:spcPct val="90000"/>
                </a:lnSpc>
                <a:spcAft>
                  <a:spcPts val="600"/>
                </a:spcAft>
              </a:pPr>
              <a:t>9</a:t>
            </a:fld>
            <a:endParaRPr lang="en-US"/>
          </a:p>
        </p:txBody>
      </p:sp>
    </p:spTree>
    <p:extLst>
      <p:ext uri="{BB962C8B-B14F-4D97-AF65-F5344CB8AC3E}">
        <p14:creationId xmlns:p14="http://schemas.microsoft.com/office/powerpoint/2010/main" val="14767257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TotalTime>
  <Words>1532</Words>
  <Application>Microsoft Macintosh PowerPoint</Application>
  <PresentationFormat>Widescreen</PresentationFormat>
  <Paragraphs>271</Paragraphs>
  <Slides>39</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Times</vt:lpstr>
      <vt:lpstr>Arial</vt:lpstr>
      <vt:lpstr>Calibri</vt:lpstr>
      <vt:lpstr>Franklin Gothic Book</vt:lpstr>
      <vt:lpstr>Gill Sans MT</vt:lpstr>
      <vt:lpstr>Helvetica</vt:lpstr>
      <vt:lpstr>Times New Roman</vt:lpstr>
      <vt:lpstr>Verdana</vt:lpstr>
      <vt:lpstr>Wingdings</vt:lpstr>
      <vt:lpstr>Parcel</vt:lpstr>
      <vt:lpstr>MIS571 Business Analytics Software and Applications II  Class 1– Course Overview  </vt:lpstr>
      <vt:lpstr>Agenda for the day</vt:lpstr>
      <vt:lpstr>About me</vt:lpstr>
      <vt:lpstr>About you </vt:lpstr>
      <vt:lpstr>Syllabus</vt:lpstr>
      <vt:lpstr>Forums for Questions </vt:lpstr>
      <vt:lpstr>Class Project  </vt:lpstr>
      <vt:lpstr>RapidMiner  </vt:lpstr>
      <vt:lpstr>Why Business Analytics?</vt:lpstr>
      <vt:lpstr>PowerPoint Presentation</vt:lpstr>
      <vt:lpstr>The Problem With Data</vt:lpstr>
      <vt:lpstr>The Origins and Drivers of Business Analytics</vt:lpstr>
      <vt:lpstr>Three Principles of Real Estate</vt:lpstr>
      <vt:lpstr>What Is the Business Problem/Opportunity?</vt:lpstr>
      <vt:lpstr>To Serve or Not to Serve?</vt:lpstr>
      <vt:lpstr>To Serve or Not to Serve?</vt:lpstr>
      <vt:lpstr>What Is the Business Problem/Opportunity?</vt:lpstr>
      <vt:lpstr>Business Analytics</vt:lpstr>
      <vt:lpstr>So… Why BA?</vt:lpstr>
      <vt:lpstr>Still not convinced? </vt:lpstr>
      <vt:lpstr>PowerPoint Presentation</vt:lpstr>
      <vt:lpstr>PowerPoint Presentation</vt:lpstr>
      <vt:lpstr>More Applications:</vt:lpstr>
      <vt:lpstr>The Data Deluge</vt:lpstr>
      <vt:lpstr>BA – Applications – Detailed</vt:lpstr>
      <vt:lpstr>Advertising?</vt:lpstr>
      <vt:lpstr>Predictive Analytics at Target</vt:lpstr>
      <vt:lpstr>Big picture: Do not miss the forest for the trees </vt:lpstr>
      <vt:lpstr>Simple Reporting</vt:lpstr>
      <vt:lpstr>Proactive Analytical Investigation </vt:lpstr>
      <vt:lpstr>Machine Learning: Supervised vs. Unsupervised Learning</vt:lpstr>
      <vt:lpstr>Data Mining Tasks: Supervised</vt:lpstr>
      <vt:lpstr>Supervised Learning Techniques</vt:lpstr>
      <vt:lpstr>Data Mining Tasks: Unsupervised</vt:lpstr>
      <vt:lpstr>Unsupervised Techniques</vt:lpstr>
      <vt:lpstr>Business Problems for Data Mining</vt:lpstr>
      <vt:lpstr>Business Problems for Data Mining</vt:lpstr>
      <vt:lpstr>Business Problems for Data Mining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Dsfsfds </dc:title>
  <dc:creator>Shawn Zheng</dc:creator>
  <cp:lastModifiedBy>Shawn Zheng</cp:lastModifiedBy>
  <cp:revision>60</cp:revision>
  <dcterms:created xsi:type="dcterms:W3CDTF">2020-08-25T23:12:31Z</dcterms:created>
  <dcterms:modified xsi:type="dcterms:W3CDTF">2024-08-21T18:17:53Z</dcterms:modified>
</cp:coreProperties>
</file>